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210 8비트" panose="020B0604020202020204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mic Sans Bold" panose="020B0604020202020204" charset="0"/>
      <p:regular r:id="rId18"/>
    </p:embeddedFont>
    <p:embeddedFont>
      <p:font typeface="Dynamo Bold" panose="020B0604020202020204" charset="0"/>
      <p:regular r:id="rId19"/>
    </p:embeddedFont>
    <p:embeddedFont>
      <p:font typeface="Joint" panose="020B0604020202020204" charset="0"/>
      <p:regular r:id="rId20"/>
    </p:embeddedFont>
    <p:embeddedFont>
      <p:font typeface="Lazord Mono" panose="020B0604020202020204" charset="-78"/>
      <p:regular r:id="rId21"/>
    </p:embeddedFont>
    <p:embeddedFont>
      <p:font typeface="Loubag" panose="020B0604020202020204" charset="0"/>
      <p:regular r:id="rId22"/>
    </p:embeddedFont>
    <p:embeddedFont>
      <p:font typeface="Open Sauce" panose="020B0604020202020204" charset="0"/>
      <p:regular r:id="rId23"/>
    </p:embeddedFont>
    <p:embeddedFont>
      <p:font typeface="Open Sauce Medium" panose="020B0604020202020204" charset="0"/>
      <p:regular r:id="rId24"/>
    </p:embeddedFont>
    <p:embeddedFont>
      <p:font typeface="Retropix" panose="020B0604020202020204" charset="0"/>
      <p:regular r:id="rId25"/>
    </p:embeddedFont>
    <p:embeddedFont>
      <p:font typeface="Telegraf" panose="020B0604020202020204" charset="0"/>
      <p:regular r:id="rId26"/>
    </p:embeddedFont>
    <p:embeddedFont>
      <p:font typeface="Telegraf Bold" panose="020B0604020202020204" charset="0"/>
      <p:regular r:id="rId27"/>
    </p:embeddedFont>
    <p:embeddedFont>
      <p:font typeface="Titillium Web" panose="00000500000000000000" pitchFamily="2" charset="0"/>
      <p:regular r:id="rId28"/>
    </p:embeddedFont>
    <p:embeddedFont>
      <p:font typeface="Titillium Web Bold" panose="00000800000000000000" charset="0"/>
      <p:regular r:id="rId29"/>
    </p:embeddedFont>
    <p:embeddedFont>
      <p:font typeface="Titillium Web Semi-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30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62.png"/><Relationship Id="rId18" Type="http://schemas.openxmlformats.org/officeDocument/2006/relationships/image" Target="../media/image85.svg"/><Relationship Id="rId26" Type="http://schemas.openxmlformats.org/officeDocument/2006/relationships/image" Target="../media/image91.svg"/><Relationship Id="rId3" Type="http://schemas.openxmlformats.org/officeDocument/2006/relationships/image" Target="../media/image60.png"/><Relationship Id="rId21" Type="http://schemas.openxmlformats.org/officeDocument/2006/relationships/image" Target="../media/image86.png"/><Relationship Id="rId7" Type="http://schemas.openxmlformats.org/officeDocument/2006/relationships/image" Target="../media/image64.png"/><Relationship Id="rId12" Type="http://schemas.openxmlformats.org/officeDocument/2006/relationships/image" Target="../media/image81.svg"/><Relationship Id="rId17" Type="http://schemas.openxmlformats.org/officeDocument/2006/relationships/image" Target="../media/image84.png"/><Relationship Id="rId25" Type="http://schemas.openxmlformats.org/officeDocument/2006/relationships/image" Target="../media/image90.png"/><Relationship Id="rId2" Type="http://schemas.openxmlformats.org/officeDocument/2006/relationships/image" Target="../media/image20.jpeg"/><Relationship Id="rId16" Type="http://schemas.openxmlformats.org/officeDocument/2006/relationships/image" Target="../media/image83.sv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11" Type="http://schemas.openxmlformats.org/officeDocument/2006/relationships/image" Target="../media/image80.png"/><Relationship Id="rId24" Type="http://schemas.openxmlformats.org/officeDocument/2006/relationships/image" Target="../media/image89.svg"/><Relationship Id="rId5" Type="http://schemas.openxmlformats.org/officeDocument/2006/relationships/image" Target="../media/image58.png"/><Relationship Id="rId15" Type="http://schemas.openxmlformats.org/officeDocument/2006/relationships/image" Target="../media/image82.png"/><Relationship Id="rId23" Type="http://schemas.openxmlformats.org/officeDocument/2006/relationships/image" Target="../media/image88.png"/><Relationship Id="rId10" Type="http://schemas.openxmlformats.org/officeDocument/2006/relationships/image" Target="../media/image79.svg"/><Relationship Id="rId19" Type="http://schemas.openxmlformats.org/officeDocument/2006/relationships/image" Target="../media/image55.png"/><Relationship Id="rId4" Type="http://schemas.openxmlformats.org/officeDocument/2006/relationships/image" Target="../media/image61.svg"/><Relationship Id="rId9" Type="http://schemas.openxmlformats.org/officeDocument/2006/relationships/image" Target="../media/image78.png"/><Relationship Id="rId14" Type="http://schemas.openxmlformats.org/officeDocument/2006/relationships/image" Target="../media/image63.svg"/><Relationship Id="rId22" Type="http://schemas.openxmlformats.org/officeDocument/2006/relationships/image" Target="../media/image8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sv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3.svg"/><Relationship Id="rId21" Type="http://schemas.openxmlformats.org/officeDocument/2006/relationships/image" Target="../media/image109.sv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17" Type="http://schemas.openxmlformats.org/officeDocument/2006/relationships/image" Target="../media/image105.svg"/><Relationship Id="rId25" Type="http://schemas.openxmlformats.org/officeDocument/2006/relationships/image" Target="../media/image113.svg"/><Relationship Id="rId2" Type="http://schemas.openxmlformats.org/officeDocument/2006/relationships/image" Target="../media/image92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24" Type="http://schemas.openxmlformats.org/officeDocument/2006/relationships/image" Target="../media/image112.png"/><Relationship Id="rId5" Type="http://schemas.openxmlformats.org/officeDocument/2006/relationships/image" Target="../media/image95.svg"/><Relationship Id="rId15" Type="http://schemas.openxmlformats.org/officeDocument/2006/relationships/image" Target="../media/image83.svg"/><Relationship Id="rId23" Type="http://schemas.openxmlformats.org/officeDocument/2006/relationships/image" Target="../media/image111.svg"/><Relationship Id="rId28" Type="http://schemas.openxmlformats.org/officeDocument/2006/relationships/image" Target="../media/image116.png"/><Relationship Id="rId10" Type="http://schemas.openxmlformats.org/officeDocument/2006/relationships/image" Target="../media/image100.png"/><Relationship Id="rId19" Type="http://schemas.openxmlformats.org/officeDocument/2006/relationships/image" Target="../media/image107.svg"/><Relationship Id="rId31" Type="http://schemas.openxmlformats.org/officeDocument/2006/relationships/image" Target="../media/image119.sv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82.png"/><Relationship Id="rId22" Type="http://schemas.openxmlformats.org/officeDocument/2006/relationships/image" Target="../media/image110.png"/><Relationship Id="rId27" Type="http://schemas.openxmlformats.org/officeDocument/2006/relationships/image" Target="../media/image115.svg"/><Relationship Id="rId30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svg"/><Relationship Id="rId7" Type="http://schemas.openxmlformats.org/officeDocument/2006/relationships/image" Target="../media/image3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6.png"/><Relationship Id="rId18" Type="http://schemas.openxmlformats.org/officeDocument/2006/relationships/image" Target="../media/image71.svg"/><Relationship Id="rId26" Type="http://schemas.openxmlformats.org/officeDocument/2006/relationships/image" Target="../media/image77.svg"/><Relationship Id="rId3" Type="http://schemas.openxmlformats.org/officeDocument/2006/relationships/image" Target="../media/image58.png"/><Relationship Id="rId21" Type="http://schemas.openxmlformats.org/officeDocument/2006/relationships/image" Target="../media/image74.png"/><Relationship Id="rId7" Type="http://schemas.openxmlformats.org/officeDocument/2006/relationships/image" Target="../media/image62.png"/><Relationship Id="rId12" Type="http://schemas.openxmlformats.org/officeDocument/2006/relationships/image" Target="../media/image40.svg"/><Relationship Id="rId17" Type="http://schemas.openxmlformats.org/officeDocument/2006/relationships/image" Target="../media/image70.png"/><Relationship Id="rId25" Type="http://schemas.openxmlformats.org/officeDocument/2006/relationships/image" Target="../media/image76.png"/><Relationship Id="rId2" Type="http://schemas.openxmlformats.org/officeDocument/2006/relationships/image" Target="../media/image57.jpeg"/><Relationship Id="rId16" Type="http://schemas.openxmlformats.org/officeDocument/2006/relationships/image" Target="../media/image69.svg"/><Relationship Id="rId20" Type="http://schemas.openxmlformats.org/officeDocument/2006/relationships/image" Target="../media/image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11" Type="http://schemas.openxmlformats.org/officeDocument/2006/relationships/image" Target="../media/image39.png"/><Relationship Id="rId24" Type="http://schemas.openxmlformats.org/officeDocument/2006/relationships/image" Target="../media/image36.svg"/><Relationship Id="rId5" Type="http://schemas.openxmlformats.org/officeDocument/2006/relationships/image" Target="../media/image60.png"/><Relationship Id="rId15" Type="http://schemas.openxmlformats.org/officeDocument/2006/relationships/image" Target="../media/image68.png"/><Relationship Id="rId23" Type="http://schemas.openxmlformats.org/officeDocument/2006/relationships/image" Target="../media/image35.png"/><Relationship Id="rId10" Type="http://schemas.openxmlformats.org/officeDocument/2006/relationships/image" Target="../media/image65.svg"/><Relationship Id="rId19" Type="http://schemas.openxmlformats.org/officeDocument/2006/relationships/image" Target="../media/image72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7.svg"/><Relationship Id="rId22" Type="http://schemas.openxmlformats.org/officeDocument/2006/relationships/image" Target="../media/image7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4A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4292" y="-1370812"/>
            <a:ext cx="13786744" cy="13786744"/>
            <a:chOff x="0" y="0"/>
            <a:chExt cx="18382325" cy="1838232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382325" cy="1838232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76885" tIns="76885" rIns="76885" bIns="76885" rtlCol="0" anchor="ctr"/>
              <a:lstStyle/>
              <a:p>
                <a:pPr algn="ctr">
                  <a:lnSpc>
                    <a:spcPts val="3178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50127" y="1805542"/>
              <a:ext cx="14882070" cy="14882070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76885" tIns="76885" rIns="76885" bIns="76885" rtlCol="0" anchor="ctr"/>
              <a:lstStyle/>
              <a:p>
                <a:pPr algn="ctr">
                  <a:lnSpc>
                    <a:spcPts val="3178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3786670" y="3842084"/>
              <a:ext cx="10808986" cy="10808986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>
                    <a:alpha val="2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76885" tIns="76885" rIns="76885" bIns="76885" rtlCol="0" anchor="ctr"/>
              <a:lstStyle/>
              <a:p>
                <a:pPr algn="ctr">
                  <a:lnSpc>
                    <a:spcPts val="3178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1950859" y="-214398"/>
            <a:ext cx="11473916" cy="11473916"/>
          </a:xfrm>
          <a:custGeom>
            <a:avLst/>
            <a:gdLst/>
            <a:ahLst/>
            <a:cxnLst/>
            <a:rect l="l" t="t" r="r" b="b"/>
            <a:pathLst>
              <a:path w="11473916" h="11473916">
                <a:moveTo>
                  <a:pt x="0" y="0"/>
                </a:moveTo>
                <a:lnTo>
                  <a:pt x="11473916" y="0"/>
                </a:lnTo>
                <a:lnTo>
                  <a:pt x="11473916" y="11473916"/>
                </a:lnTo>
                <a:lnTo>
                  <a:pt x="0" y="11473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TextBox 13"/>
          <p:cNvSpPr txBox="1"/>
          <p:nvPr/>
        </p:nvSpPr>
        <p:spPr>
          <a:xfrm>
            <a:off x="640907" y="3485405"/>
            <a:ext cx="12323064" cy="78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5"/>
              </a:lnSpc>
            </a:pPr>
            <a:endParaRPr/>
          </a:p>
        </p:txBody>
      </p:sp>
      <p:sp>
        <p:nvSpPr>
          <p:cNvPr id="14" name="Freeform 14"/>
          <p:cNvSpPr/>
          <p:nvPr/>
        </p:nvSpPr>
        <p:spPr>
          <a:xfrm>
            <a:off x="10395604" y="1338290"/>
            <a:ext cx="11898606" cy="7920010"/>
          </a:xfrm>
          <a:custGeom>
            <a:avLst/>
            <a:gdLst/>
            <a:ahLst/>
            <a:cxnLst/>
            <a:rect l="l" t="t" r="r" b="b"/>
            <a:pathLst>
              <a:path w="11898606" h="7920010">
                <a:moveTo>
                  <a:pt x="0" y="0"/>
                </a:moveTo>
                <a:lnTo>
                  <a:pt x="11898607" y="0"/>
                </a:lnTo>
                <a:lnTo>
                  <a:pt x="11898607" y="7920010"/>
                </a:lnTo>
                <a:lnTo>
                  <a:pt x="0" y="7920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TextBox 15"/>
          <p:cNvSpPr txBox="1"/>
          <p:nvPr/>
        </p:nvSpPr>
        <p:spPr>
          <a:xfrm>
            <a:off x="0" y="570235"/>
            <a:ext cx="10769889" cy="4254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77"/>
              </a:lnSpc>
              <a:spcBef>
                <a:spcPct val="0"/>
              </a:spcBef>
            </a:pPr>
            <a:r>
              <a:rPr lang="en-US" sz="15269" dirty="0">
                <a:solidFill>
                  <a:srgbClr val="FFFFFF"/>
                </a:solidFill>
                <a:latin typeface="Dynamo Bold"/>
              </a:rPr>
              <a:t>Aguayo Tech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9545" y="4473344"/>
            <a:ext cx="8128882" cy="423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4006">
                <a:solidFill>
                  <a:srgbClr val="FFDE59"/>
                </a:solidFill>
                <a:latin typeface="Comic Sans Bold"/>
              </a:rPr>
              <a:t>Chico Aguayo Carlos Andres</a:t>
            </a:r>
          </a:p>
          <a:p>
            <a:pPr algn="ctr">
              <a:lnSpc>
                <a:spcPts val="5609"/>
              </a:lnSpc>
            </a:pPr>
            <a:r>
              <a:rPr lang="en-US" sz="4006">
                <a:solidFill>
                  <a:srgbClr val="FFDE59"/>
                </a:solidFill>
                <a:latin typeface="Comic Sans Bold"/>
              </a:rPr>
              <a:t> Anaya Garcia Gael Emiliano</a:t>
            </a:r>
          </a:p>
          <a:p>
            <a:pPr algn="ctr">
              <a:lnSpc>
                <a:spcPts val="5609"/>
              </a:lnSpc>
            </a:pPr>
            <a:r>
              <a:rPr lang="en-US" sz="4006">
                <a:solidFill>
                  <a:srgbClr val="FFDE59"/>
                </a:solidFill>
                <a:latin typeface="Comic Sans Bold"/>
              </a:rPr>
              <a:t> Silva Penaloza Naylea Danae</a:t>
            </a:r>
          </a:p>
          <a:p>
            <a:pPr algn="ctr">
              <a:lnSpc>
                <a:spcPts val="5609"/>
              </a:lnSpc>
            </a:pPr>
            <a:r>
              <a:rPr lang="en-US" sz="4006">
                <a:solidFill>
                  <a:srgbClr val="FFDE59"/>
                </a:solidFill>
                <a:latin typeface="Comic Sans Bold"/>
              </a:rPr>
              <a:t>Avila Sanchez Carlos Humberto</a:t>
            </a:r>
          </a:p>
          <a:p>
            <a:pPr algn="ctr">
              <a:lnSpc>
                <a:spcPts val="5609"/>
              </a:lnSpc>
            </a:pPr>
            <a:r>
              <a:rPr lang="en-US" sz="4006">
                <a:solidFill>
                  <a:srgbClr val="FFDE59"/>
                </a:solidFill>
                <a:latin typeface="Comic Sans Bold"/>
              </a:rPr>
              <a:t> Luna Ornelas Nahomi Itzel</a:t>
            </a:r>
          </a:p>
          <a:p>
            <a:pPr algn="ctr">
              <a:lnSpc>
                <a:spcPts val="5609"/>
              </a:lnSpc>
              <a:spcBef>
                <a:spcPct val="0"/>
              </a:spcBef>
            </a:pPr>
            <a:endParaRPr lang="en-US" sz="4006">
              <a:solidFill>
                <a:srgbClr val="FFDE59"/>
              </a:solidFill>
              <a:latin typeface="Comic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-10800000">
            <a:off x="6196312" y="781011"/>
            <a:ext cx="12091688" cy="6801575"/>
          </a:xfrm>
          <a:custGeom>
            <a:avLst/>
            <a:gdLst/>
            <a:ahLst/>
            <a:cxnLst/>
            <a:rect l="l" t="t" r="r" b="b"/>
            <a:pathLst>
              <a:path w="12091688" h="6801575">
                <a:moveTo>
                  <a:pt x="0" y="0"/>
                </a:moveTo>
                <a:lnTo>
                  <a:pt x="12091688" y="0"/>
                </a:lnTo>
                <a:lnTo>
                  <a:pt x="12091688" y="6801575"/>
                </a:lnTo>
                <a:lnTo>
                  <a:pt x="0" y="680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-2589002" y="1719375"/>
            <a:ext cx="15992877" cy="11892885"/>
          </a:xfrm>
          <a:custGeom>
            <a:avLst/>
            <a:gdLst/>
            <a:ahLst/>
            <a:cxnLst/>
            <a:rect l="l" t="t" r="r" b="b"/>
            <a:pathLst>
              <a:path w="15992877" h="11892885">
                <a:moveTo>
                  <a:pt x="0" y="0"/>
                </a:moveTo>
                <a:lnTo>
                  <a:pt x="15992877" y="0"/>
                </a:lnTo>
                <a:lnTo>
                  <a:pt x="15992877" y="11892885"/>
                </a:lnTo>
                <a:lnTo>
                  <a:pt x="0" y="11892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-4058" y="467978"/>
            <a:ext cx="6376732" cy="6376732"/>
          </a:xfrm>
          <a:custGeom>
            <a:avLst/>
            <a:gdLst/>
            <a:ahLst/>
            <a:cxnLst/>
            <a:rect l="l" t="t" r="r" b="b"/>
            <a:pathLst>
              <a:path w="6376732" h="6376732">
                <a:moveTo>
                  <a:pt x="0" y="0"/>
                </a:moveTo>
                <a:lnTo>
                  <a:pt x="6376732" y="0"/>
                </a:lnTo>
                <a:lnTo>
                  <a:pt x="6376732" y="6376731"/>
                </a:lnTo>
                <a:lnTo>
                  <a:pt x="0" y="6376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387025" y="1761315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8" y="0"/>
                </a:lnTo>
                <a:lnTo>
                  <a:pt x="5065298" y="2532648"/>
                </a:lnTo>
                <a:lnTo>
                  <a:pt x="0" y="25326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651659" y="2428649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8"/>
                </a:lnTo>
                <a:lnTo>
                  <a:pt x="0" y="25326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6233803" y="1719375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8"/>
                </a:lnTo>
                <a:lnTo>
                  <a:pt x="0" y="25326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6488990" y="2390019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9"/>
                </a:lnTo>
                <a:lnTo>
                  <a:pt x="0" y="25326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11911268" y="3114488"/>
            <a:ext cx="6376732" cy="6376732"/>
          </a:xfrm>
          <a:custGeom>
            <a:avLst/>
            <a:gdLst/>
            <a:ahLst/>
            <a:cxnLst/>
            <a:rect l="l" t="t" r="r" b="b"/>
            <a:pathLst>
              <a:path w="6376732" h="6376732">
                <a:moveTo>
                  <a:pt x="0" y="0"/>
                </a:moveTo>
                <a:lnTo>
                  <a:pt x="6376732" y="0"/>
                </a:lnTo>
                <a:lnTo>
                  <a:pt x="6376732" y="6376731"/>
                </a:lnTo>
                <a:lnTo>
                  <a:pt x="0" y="63767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12325812" y="1791400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8"/>
                </a:lnTo>
                <a:lnTo>
                  <a:pt x="0" y="25326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12580999" y="2458734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8"/>
                </a:lnTo>
                <a:lnTo>
                  <a:pt x="0" y="25326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3" name="Group 13"/>
          <p:cNvGrpSpPr/>
          <p:nvPr/>
        </p:nvGrpSpPr>
        <p:grpSpPr>
          <a:xfrm>
            <a:off x="-2456685" y="0"/>
            <a:ext cx="23466005" cy="795781"/>
            <a:chOff x="0" y="0"/>
            <a:chExt cx="6180347" cy="2095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80347" cy="209588"/>
            </a:xfrm>
            <a:custGeom>
              <a:avLst/>
              <a:gdLst/>
              <a:ahLst/>
              <a:cxnLst/>
              <a:rect l="l" t="t" r="r" b="b"/>
              <a:pathLst>
                <a:path w="6180347" h="209588">
                  <a:moveTo>
                    <a:pt x="0" y="0"/>
                  </a:moveTo>
                  <a:lnTo>
                    <a:pt x="6180347" y="0"/>
                  </a:lnTo>
                  <a:lnTo>
                    <a:pt x="6180347" y="209588"/>
                  </a:lnTo>
                  <a:lnTo>
                    <a:pt x="0" y="209588"/>
                  </a:lnTo>
                  <a:close/>
                </a:path>
              </a:pathLst>
            </a:custGeom>
            <a:solidFill>
              <a:srgbClr val="067A7B"/>
            </a:solidFill>
            <a:ln w="95250" cap="sq">
              <a:solidFill>
                <a:srgbClr val="067A7B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180347" cy="2572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589002" y="9491219"/>
            <a:ext cx="23466005" cy="795781"/>
            <a:chOff x="0" y="0"/>
            <a:chExt cx="6180347" cy="2095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80347" cy="209588"/>
            </a:xfrm>
            <a:custGeom>
              <a:avLst/>
              <a:gdLst/>
              <a:ahLst/>
              <a:cxnLst/>
              <a:rect l="l" t="t" r="r" b="b"/>
              <a:pathLst>
                <a:path w="6180347" h="209588">
                  <a:moveTo>
                    <a:pt x="0" y="0"/>
                  </a:moveTo>
                  <a:lnTo>
                    <a:pt x="6180347" y="0"/>
                  </a:lnTo>
                  <a:lnTo>
                    <a:pt x="6180347" y="209588"/>
                  </a:lnTo>
                  <a:lnTo>
                    <a:pt x="0" y="209588"/>
                  </a:lnTo>
                  <a:close/>
                </a:path>
              </a:pathLst>
            </a:custGeom>
            <a:solidFill>
              <a:srgbClr val="067A7B"/>
            </a:solidFill>
            <a:ln w="95250" cap="sq">
              <a:solidFill>
                <a:srgbClr val="067A7B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6180347" cy="2572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558292" y="4506657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0"/>
                </a:lnTo>
                <a:lnTo>
                  <a:pt x="0" y="8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2869070" y="5788492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9"/>
                </a:lnTo>
                <a:lnTo>
                  <a:pt x="0" y="2532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2869070" y="6768564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8"/>
                </a:lnTo>
                <a:lnTo>
                  <a:pt x="0" y="25326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0" y="1294320"/>
            <a:ext cx="1431435" cy="1095699"/>
          </a:xfrm>
          <a:custGeom>
            <a:avLst/>
            <a:gdLst/>
            <a:ahLst/>
            <a:cxnLst/>
            <a:rect l="l" t="t" r="r" b="b"/>
            <a:pathLst>
              <a:path w="1431435" h="1095699">
                <a:moveTo>
                  <a:pt x="0" y="0"/>
                </a:moveTo>
                <a:lnTo>
                  <a:pt x="1431435" y="0"/>
                </a:lnTo>
                <a:lnTo>
                  <a:pt x="1431435" y="1095699"/>
                </a:lnTo>
                <a:lnTo>
                  <a:pt x="0" y="10956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6196312" y="1124012"/>
            <a:ext cx="1151756" cy="1190725"/>
          </a:xfrm>
          <a:custGeom>
            <a:avLst/>
            <a:gdLst/>
            <a:ahLst/>
            <a:cxnLst/>
            <a:rect l="l" t="t" r="r" b="b"/>
            <a:pathLst>
              <a:path w="1151756" h="1190725">
                <a:moveTo>
                  <a:pt x="0" y="0"/>
                </a:moveTo>
                <a:lnTo>
                  <a:pt x="1151755" y="0"/>
                </a:lnTo>
                <a:lnTo>
                  <a:pt x="1151755" y="1190725"/>
                </a:lnTo>
                <a:lnTo>
                  <a:pt x="0" y="119072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6288833" y="1200883"/>
            <a:ext cx="1692406" cy="1036983"/>
          </a:xfrm>
          <a:custGeom>
            <a:avLst/>
            <a:gdLst/>
            <a:ahLst/>
            <a:cxnLst/>
            <a:rect l="l" t="t" r="r" b="b"/>
            <a:pathLst>
              <a:path w="1692406" h="1036983">
                <a:moveTo>
                  <a:pt x="0" y="0"/>
                </a:moveTo>
                <a:lnTo>
                  <a:pt x="1692406" y="0"/>
                </a:lnTo>
                <a:lnTo>
                  <a:pt x="1692406" y="1036983"/>
                </a:lnTo>
                <a:lnTo>
                  <a:pt x="0" y="103698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2265250" y="5589232"/>
            <a:ext cx="1207642" cy="1165923"/>
          </a:xfrm>
          <a:custGeom>
            <a:avLst/>
            <a:gdLst/>
            <a:ahLst/>
            <a:cxnLst/>
            <a:rect l="l" t="t" r="r" b="b"/>
            <a:pathLst>
              <a:path w="1207642" h="1165923">
                <a:moveTo>
                  <a:pt x="0" y="0"/>
                </a:moveTo>
                <a:lnTo>
                  <a:pt x="1207641" y="0"/>
                </a:lnTo>
                <a:lnTo>
                  <a:pt x="1207641" y="1165924"/>
                </a:lnTo>
                <a:lnTo>
                  <a:pt x="0" y="116592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9793163" y="6097919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9"/>
                </a:lnTo>
                <a:lnTo>
                  <a:pt x="0" y="2532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0048350" y="6768564"/>
            <a:ext cx="5065297" cy="2532649"/>
          </a:xfrm>
          <a:custGeom>
            <a:avLst/>
            <a:gdLst/>
            <a:ahLst/>
            <a:cxnLst/>
            <a:rect l="l" t="t" r="r" b="b"/>
            <a:pathLst>
              <a:path w="5065297" h="2532649">
                <a:moveTo>
                  <a:pt x="0" y="0"/>
                </a:moveTo>
                <a:lnTo>
                  <a:pt x="5065297" y="0"/>
                </a:lnTo>
                <a:lnTo>
                  <a:pt x="5065297" y="2532648"/>
                </a:lnTo>
                <a:lnTo>
                  <a:pt x="0" y="25326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8" name="Freeform 28"/>
          <p:cNvSpPr/>
          <p:nvPr/>
        </p:nvSpPr>
        <p:spPr>
          <a:xfrm>
            <a:off x="9325688" y="5589232"/>
            <a:ext cx="1474972" cy="1432063"/>
          </a:xfrm>
          <a:custGeom>
            <a:avLst/>
            <a:gdLst/>
            <a:ahLst/>
            <a:cxnLst/>
            <a:rect l="l" t="t" r="r" b="b"/>
            <a:pathLst>
              <a:path w="1474972" h="1432063">
                <a:moveTo>
                  <a:pt x="0" y="0"/>
                </a:moveTo>
                <a:lnTo>
                  <a:pt x="1474971" y="0"/>
                </a:lnTo>
                <a:lnTo>
                  <a:pt x="1474971" y="1432064"/>
                </a:lnTo>
                <a:lnTo>
                  <a:pt x="0" y="14320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9" name="TextBox 29"/>
          <p:cNvSpPr txBox="1"/>
          <p:nvPr/>
        </p:nvSpPr>
        <p:spPr>
          <a:xfrm>
            <a:off x="10128668" y="7477811"/>
            <a:ext cx="4732437" cy="143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Gestión</a:t>
            </a:r>
            <a:r>
              <a:rPr lang="en-US" sz="2669" dirty="0">
                <a:solidFill>
                  <a:srgbClr val="000000"/>
                </a:solidFill>
                <a:latin typeface="Retropix"/>
              </a:rPr>
              <a:t> de </a:t>
            </a:r>
            <a:r>
              <a:rPr lang="en-US" sz="2669" dirty="0" err="1">
                <a:solidFill>
                  <a:srgbClr val="000000"/>
                </a:solidFill>
                <a:latin typeface="Retropix"/>
              </a:rPr>
              <a:t>Recursos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Seguimiento</a:t>
            </a:r>
            <a:r>
              <a:rPr lang="en-US" sz="2669" dirty="0">
                <a:solidFill>
                  <a:srgbClr val="000000"/>
                </a:solidFill>
                <a:latin typeface="Retropix"/>
              </a:rPr>
              <a:t> del </a:t>
            </a:r>
            <a:r>
              <a:rPr lang="en-US" sz="2669" dirty="0" err="1">
                <a:solidFill>
                  <a:srgbClr val="000000"/>
                </a:solidFill>
                <a:latin typeface="Retropix"/>
              </a:rPr>
              <a:t>Progreso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Comunicación</a:t>
            </a:r>
            <a:r>
              <a:rPr lang="en-US" sz="2669" dirty="0">
                <a:solidFill>
                  <a:srgbClr val="000000"/>
                </a:solidFill>
                <a:latin typeface="Retropix"/>
              </a:rPr>
              <a:t> del </a:t>
            </a:r>
            <a:r>
              <a:rPr lang="en-US" sz="2669" dirty="0" err="1">
                <a:solidFill>
                  <a:srgbClr val="000000"/>
                </a:solidFill>
                <a:latin typeface="Retropix"/>
              </a:rPr>
              <a:t>Equipo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474022" y="6716602"/>
            <a:ext cx="4082817" cy="66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3457" dirty="0">
                <a:solidFill>
                  <a:srgbClr val="EDECED"/>
                </a:solidFill>
                <a:latin typeface="Retropix"/>
              </a:rPr>
              <a:t>Project Manager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76483" y="2362987"/>
            <a:ext cx="4082817" cy="66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3457">
                <a:solidFill>
                  <a:srgbClr val="EDECED"/>
                </a:solidFill>
                <a:latin typeface="Retropix"/>
              </a:rPr>
              <a:t>BACKEND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54420" y="6735862"/>
            <a:ext cx="4082817" cy="66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3457" dirty="0">
                <a:solidFill>
                  <a:srgbClr val="EDECED"/>
                </a:solidFill>
                <a:latin typeface="Retropix"/>
              </a:rPr>
              <a:t>TESTER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2321047"/>
            <a:ext cx="4082817" cy="66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3457">
                <a:solidFill>
                  <a:srgbClr val="EDECED"/>
                </a:solidFill>
                <a:latin typeface="Retropix"/>
              </a:rPr>
              <a:t>FRONTEND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979975" y="2285774"/>
            <a:ext cx="4082817" cy="66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3457">
                <a:solidFill>
                  <a:srgbClr val="EDECED"/>
                </a:solidFill>
                <a:latin typeface="Retropix"/>
              </a:rPr>
              <a:t>FRONTEND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148020" y="7439530"/>
            <a:ext cx="4339233" cy="143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TestPlan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Pruebas</a:t>
            </a:r>
            <a:r>
              <a:rPr lang="en-US" sz="2669" dirty="0">
                <a:solidFill>
                  <a:srgbClr val="000000"/>
                </a:solidFill>
                <a:latin typeface="Retropix"/>
              </a:rPr>
              <a:t> de </a:t>
            </a:r>
            <a:r>
              <a:rPr lang="en-US" sz="2669" dirty="0" err="1">
                <a:solidFill>
                  <a:srgbClr val="000000"/>
                </a:solidFill>
                <a:latin typeface="Retropix"/>
              </a:rPr>
              <a:t>Integracion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Rendimiento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665168" y="3070408"/>
            <a:ext cx="4362896" cy="143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>
                <a:solidFill>
                  <a:srgbClr val="000000"/>
                </a:solidFill>
                <a:latin typeface="Retropix"/>
              </a:rPr>
              <a:t>Tipo de </a:t>
            </a:r>
            <a:r>
              <a:rPr lang="en-US" sz="2669" dirty="0" err="1">
                <a:solidFill>
                  <a:srgbClr val="000000"/>
                </a:solidFill>
                <a:latin typeface="Retropix"/>
              </a:rPr>
              <a:t>Algoritmo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Modularizacion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Relacion</a:t>
            </a:r>
            <a:r>
              <a:rPr lang="en-US" sz="2669" dirty="0">
                <a:solidFill>
                  <a:srgbClr val="000000"/>
                </a:solidFill>
                <a:latin typeface="Retropix"/>
              </a:rPr>
              <a:t> con la </a:t>
            </a:r>
            <a:r>
              <a:rPr lang="en-US" sz="2669" dirty="0" err="1">
                <a:solidFill>
                  <a:srgbClr val="000000"/>
                </a:solidFill>
                <a:latin typeface="Retropix"/>
              </a:rPr>
              <a:t>interfaz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350050" y="2964701"/>
            <a:ext cx="4257824" cy="143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Tendencias</a:t>
            </a:r>
            <a:r>
              <a:rPr lang="en-US" sz="2669" dirty="0">
                <a:solidFill>
                  <a:srgbClr val="000000"/>
                </a:solidFill>
                <a:latin typeface="Retropix"/>
              </a:rPr>
              <a:t> de </a:t>
            </a:r>
            <a:r>
              <a:rPr lang="en-US" sz="2669" dirty="0" err="1">
                <a:solidFill>
                  <a:srgbClr val="000000"/>
                </a:solidFill>
                <a:latin typeface="Retropix"/>
              </a:rPr>
              <a:t>Diseño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Interaccion</a:t>
            </a:r>
            <a:r>
              <a:rPr lang="en-US" sz="2669" dirty="0">
                <a:solidFill>
                  <a:srgbClr val="000000"/>
                </a:solidFill>
                <a:latin typeface="Retropix"/>
              </a:rPr>
              <a:t> del </a:t>
            </a:r>
            <a:r>
              <a:rPr lang="en-US" sz="2669" dirty="0" err="1">
                <a:solidFill>
                  <a:srgbClr val="000000"/>
                </a:solidFill>
                <a:latin typeface="Retropix"/>
              </a:rPr>
              <a:t>usuario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Integracion</a:t>
            </a:r>
            <a:r>
              <a:rPr lang="en-US" sz="2669" dirty="0">
                <a:solidFill>
                  <a:srgbClr val="000000"/>
                </a:solidFill>
                <a:latin typeface="Retropix"/>
              </a:rPr>
              <a:t> de </a:t>
            </a:r>
            <a:r>
              <a:rPr lang="en-US" sz="2669" dirty="0" err="1">
                <a:solidFill>
                  <a:srgbClr val="000000"/>
                </a:solidFill>
                <a:latin typeface="Retropix"/>
              </a:rPr>
              <a:t>diseño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-79771" y="3195872"/>
            <a:ext cx="5524829" cy="1373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Relacion</a:t>
            </a:r>
            <a:r>
              <a:rPr lang="en-US" sz="2669" dirty="0">
                <a:solidFill>
                  <a:srgbClr val="000000"/>
                </a:solidFill>
                <a:latin typeface="Retropix"/>
              </a:rPr>
              <a:t> con </a:t>
            </a:r>
            <a:r>
              <a:rPr lang="en-US" sz="2669" dirty="0" err="1">
                <a:solidFill>
                  <a:srgbClr val="000000"/>
                </a:solidFill>
                <a:latin typeface="Retropix"/>
              </a:rPr>
              <a:t>el</a:t>
            </a:r>
            <a:r>
              <a:rPr lang="en-US" sz="2669" dirty="0">
                <a:solidFill>
                  <a:srgbClr val="000000"/>
                </a:solidFill>
                <a:latin typeface="Retropix"/>
              </a:rPr>
              <a:t> </a:t>
            </a:r>
            <a:r>
              <a:rPr lang="en-US" sz="2669" dirty="0" err="1">
                <a:solidFill>
                  <a:srgbClr val="000000"/>
                </a:solidFill>
                <a:latin typeface="Retropix"/>
              </a:rPr>
              <a:t>algortimo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>
                <a:solidFill>
                  <a:srgbClr val="000000"/>
                </a:solidFill>
                <a:latin typeface="Retropix"/>
              </a:rPr>
              <a:t>Interfaces</a:t>
            </a:r>
          </a:p>
          <a:p>
            <a:pPr marL="576374" lvl="1" indent="-288187" algn="ctr">
              <a:lnSpc>
                <a:spcPts val="3737"/>
              </a:lnSpc>
              <a:buFont typeface="Arial"/>
              <a:buChar char="•"/>
            </a:pPr>
            <a:r>
              <a:rPr lang="en-US" sz="2669" dirty="0" err="1">
                <a:solidFill>
                  <a:srgbClr val="000000"/>
                </a:solidFill>
                <a:latin typeface="Retropix"/>
              </a:rPr>
              <a:t>Compatibildad</a:t>
            </a:r>
            <a:endParaRPr lang="en-US" sz="2669" dirty="0">
              <a:solidFill>
                <a:srgbClr val="000000"/>
              </a:solidFill>
              <a:latin typeface="Retropix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7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368" y="3626446"/>
            <a:ext cx="782400" cy="1057297"/>
          </a:xfrm>
          <a:custGeom>
            <a:avLst/>
            <a:gdLst/>
            <a:ahLst/>
            <a:cxnLst/>
            <a:rect l="l" t="t" r="r" b="b"/>
            <a:pathLst>
              <a:path w="782400" h="1057297">
                <a:moveTo>
                  <a:pt x="0" y="0"/>
                </a:moveTo>
                <a:lnTo>
                  <a:pt x="782400" y="0"/>
                </a:lnTo>
                <a:lnTo>
                  <a:pt x="782400" y="1057296"/>
                </a:lnTo>
                <a:lnTo>
                  <a:pt x="0" y="105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511249" y="2300667"/>
            <a:ext cx="1026639" cy="785846"/>
          </a:xfrm>
          <a:custGeom>
            <a:avLst/>
            <a:gdLst/>
            <a:ahLst/>
            <a:cxnLst/>
            <a:rect l="l" t="t" r="r" b="b"/>
            <a:pathLst>
              <a:path w="1026639" h="785846">
                <a:moveTo>
                  <a:pt x="0" y="0"/>
                </a:moveTo>
                <a:lnTo>
                  <a:pt x="1026639" y="0"/>
                </a:lnTo>
                <a:lnTo>
                  <a:pt x="1026639" y="785845"/>
                </a:lnTo>
                <a:lnTo>
                  <a:pt x="0" y="78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543623" y="538933"/>
            <a:ext cx="961890" cy="1221800"/>
          </a:xfrm>
          <a:custGeom>
            <a:avLst/>
            <a:gdLst/>
            <a:ahLst/>
            <a:cxnLst/>
            <a:rect l="l" t="t" r="r" b="b"/>
            <a:pathLst>
              <a:path w="961890" h="1221800">
                <a:moveTo>
                  <a:pt x="0" y="0"/>
                </a:moveTo>
                <a:lnTo>
                  <a:pt x="961890" y="0"/>
                </a:lnTo>
                <a:lnTo>
                  <a:pt x="961890" y="1221801"/>
                </a:lnTo>
                <a:lnTo>
                  <a:pt x="0" y="1221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559442" y="5223676"/>
            <a:ext cx="930253" cy="980151"/>
          </a:xfrm>
          <a:custGeom>
            <a:avLst/>
            <a:gdLst/>
            <a:ahLst/>
            <a:cxnLst/>
            <a:rect l="l" t="t" r="r" b="b"/>
            <a:pathLst>
              <a:path w="930253" h="980151">
                <a:moveTo>
                  <a:pt x="0" y="0"/>
                </a:moveTo>
                <a:lnTo>
                  <a:pt x="930253" y="0"/>
                </a:lnTo>
                <a:lnTo>
                  <a:pt x="930253" y="980151"/>
                </a:lnTo>
                <a:lnTo>
                  <a:pt x="0" y="9801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6802844" y="538933"/>
            <a:ext cx="779562" cy="779562"/>
          </a:xfrm>
          <a:custGeom>
            <a:avLst/>
            <a:gdLst/>
            <a:ahLst/>
            <a:cxnLst/>
            <a:rect l="l" t="t" r="r" b="b"/>
            <a:pathLst>
              <a:path w="779562" h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6788145" y="1764975"/>
            <a:ext cx="779562" cy="779562"/>
          </a:xfrm>
          <a:custGeom>
            <a:avLst/>
            <a:gdLst/>
            <a:ahLst/>
            <a:cxnLst/>
            <a:rect l="l" t="t" r="r" b="b"/>
            <a:pathLst>
              <a:path w="779562" h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3411171" y="2684065"/>
            <a:ext cx="11366873" cy="363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FFFFF"/>
                </a:solidFill>
                <a:latin typeface="Retropix"/>
              </a:rPr>
              <a:t>GRACIAS POR SU ATENCION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3004220" y="5206486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6" y="0"/>
                </a:lnTo>
                <a:lnTo>
                  <a:pt x="484736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0" name="Group 10"/>
          <p:cNvGrpSpPr/>
          <p:nvPr/>
        </p:nvGrpSpPr>
        <p:grpSpPr>
          <a:xfrm>
            <a:off x="0" y="9052698"/>
            <a:ext cx="18288000" cy="1234302"/>
            <a:chOff x="0" y="0"/>
            <a:chExt cx="24384000" cy="164573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4384000" cy="1645736"/>
              <a:chOff x="0" y="0"/>
              <a:chExt cx="4816593" cy="3250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816592" cy="32508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2508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5084"/>
                    </a:lnTo>
                    <a:lnTo>
                      <a:pt x="0" y="325084"/>
                    </a:lnTo>
                    <a:close/>
                  </a:path>
                </a:pathLst>
              </a:custGeom>
              <a:solidFill>
                <a:srgbClr val="CCCCCC"/>
              </a:solidFill>
              <a:ln w="95250" cap="sq">
                <a:solidFill>
                  <a:srgbClr val="CCCCCC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4816593" cy="363184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16552" y="286517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74997" y="436533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2" y="0"/>
                  </a:lnTo>
                  <a:lnTo>
                    <a:pt x="755812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97443" y="318086"/>
              <a:ext cx="1076085" cy="1009564"/>
            </a:xfrm>
            <a:custGeom>
              <a:avLst/>
              <a:gdLst/>
              <a:ahLst/>
              <a:cxnLst/>
              <a:rect l="l" t="t" r="r" b="b"/>
              <a:pathLst>
                <a:path w="1076085" h="1009564">
                  <a:moveTo>
                    <a:pt x="0" y="0"/>
                  </a:moveTo>
                  <a:lnTo>
                    <a:pt x="1076085" y="0"/>
                  </a:lnTo>
                  <a:lnTo>
                    <a:pt x="1076085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94335" y="366127"/>
              <a:ext cx="883585" cy="913481"/>
            </a:xfrm>
            <a:custGeom>
              <a:avLst/>
              <a:gdLst/>
              <a:ahLst/>
              <a:cxnLst/>
              <a:rect l="l" t="t" r="r" b="b"/>
              <a:pathLst>
                <a:path w="883585" h="913481">
                  <a:moveTo>
                    <a:pt x="0" y="0"/>
                  </a:moveTo>
                  <a:lnTo>
                    <a:pt x="883585" y="0"/>
                  </a:lnTo>
                  <a:lnTo>
                    <a:pt x="883585" y="913481"/>
                  </a:lnTo>
                  <a:lnTo>
                    <a:pt x="0" y="913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416372" y="377368"/>
              <a:ext cx="890999" cy="890999"/>
            </a:xfrm>
            <a:custGeom>
              <a:avLst/>
              <a:gdLst/>
              <a:ahLst/>
              <a:cxnLst/>
              <a:rect l="l" t="t" r="r" b="b"/>
              <a:pathLst>
                <a:path w="890999" h="890999">
                  <a:moveTo>
                    <a:pt x="0" y="0"/>
                  </a:moveTo>
                  <a:lnTo>
                    <a:pt x="890999" y="0"/>
                  </a:lnTo>
                  <a:lnTo>
                    <a:pt x="890999" y="890999"/>
                  </a:lnTo>
                  <a:lnTo>
                    <a:pt x="0" y="89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4298727" y="342107"/>
              <a:ext cx="896838" cy="961522"/>
            </a:xfrm>
            <a:custGeom>
              <a:avLst/>
              <a:gdLst/>
              <a:ahLst/>
              <a:cxnLst/>
              <a:rect l="l" t="t" r="r" b="b"/>
              <a:pathLst>
                <a:path w="896838" h="961522">
                  <a:moveTo>
                    <a:pt x="0" y="0"/>
                  </a:moveTo>
                  <a:lnTo>
                    <a:pt x="896838" y="0"/>
                  </a:lnTo>
                  <a:lnTo>
                    <a:pt x="896838" y="961522"/>
                  </a:lnTo>
                  <a:lnTo>
                    <a:pt x="0" y="96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6502778" y="318086"/>
              <a:ext cx="1207087" cy="1009564"/>
            </a:xfrm>
            <a:custGeom>
              <a:avLst/>
              <a:gdLst/>
              <a:ahLst/>
              <a:cxnLst/>
              <a:rect l="l" t="t" r="r" b="b"/>
              <a:pathLst>
                <a:path w="1207087" h="1009564">
                  <a:moveTo>
                    <a:pt x="0" y="0"/>
                  </a:moveTo>
                  <a:lnTo>
                    <a:pt x="1207088" y="0"/>
                  </a:lnTo>
                  <a:lnTo>
                    <a:pt x="1207088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163171" y="429379"/>
              <a:ext cx="156229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Retropix"/>
                </a:rPr>
                <a:t>11:11PM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6773447" y="2991016"/>
            <a:ext cx="808959" cy="782484"/>
          </a:xfrm>
          <a:custGeom>
            <a:avLst/>
            <a:gdLst/>
            <a:ahLst/>
            <a:cxnLst/>
            <a:rect l="l" t="t" r="r" b="b"/>
            <a:pathLst>
              <a:path w="808959" h="782484">
                <a:moveTo>
                  <a:pt x="0" y="0"/>
                </a:moveTo>
                <a:lnTo>
                  <a:pt x="808959" y="0"/>
                </a:lnTo>
                <a:lnTo>
                  <a:pt x="808959" y="782484"/>
                </a:lnTo>
                <a:lnTo>
                  <a:pt x="0" y="78248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554" r="-13539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604ABD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8527792" y="1805167"/>
          <a:ext cx="8925405" cy="6815310"/>
        </p:xfrm>
        <a:graphic>
          <a:graphicData uri="http://schemas.openxmlformats.org/drawingml/2006/table">
            <a:tbl>
              <a:tblPr/>
              <a:tblGrid>
                <a:gridCol w="1958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7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867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D0D0D"/>
                          </a:solidFill>
                          <a:latin typeface="Titillium Web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D0D0D"/>
                          </a:solidFill>
                          <a:latin typeface="Titillium Web Semi-Bold"/>
                        </a:rPr>
                        <a:t>Minimización de la Distancia Total Recorrida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22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D0D0D"/>
                          </a:solidFill>
                          <a:latin typeface="Titillium Web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D0D0D"/>
                          </a:solidFill>
                          <a:latin typeface="Titillium Web Semi-Bold"/>
                        </a:rPr>
                        <a:t>Eficiencia en el Tiempo de Entrega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7469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D0D0D"/>
                          </a:solidFill>
                          <a:latin typeface="Titillium Web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D0D0D"/>
                          </a:solidFill>
                          <a:latin typeface="Titillium Web Semi-Bold"/>
                        </a:rPr>
                        <a:t>Utilización Efectiva de la Flota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7469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D0D0D"/>
                          </a:solidFill>
                          <a:latin typeface="Titillium Web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D0D0D"/>
                          </a:solidFill>
                          <a:latin typeface="Titillium Web Semi-Bold"/>
                        </a:rPr>
                        <a:t>Evaluación y Medición del Rendimiento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7469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D0D0D"/>
                          </a:solidFill>
                          <a:latin typeface="Titillium Web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D0D0D"/>
                          </a:solidFill>
                          <a:latin typeface="Titillium Web Semi-Bold"/>
                        </a:rPr>
                        <a:t>Cumplimiento de Entregas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562848" y="18844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0" y="4478079"/>
            <a:ext cx="8001000" cy="5808921"/>
          </a:xfrm>
          <a:custGeom>
            <a:avLst/>
            <a:gdLst/>
            <a:ahLst/>
            <a:cxnLst/>
            <a:rect l="l" t="t" r="r" b="b"/>
            <a:pathLst>
              <a:path w="8001000" h="5808921">
                <a:moveTo>
                  <a:pt x="0" y="0"/>
                </a:moveTo>
                <a:lnTo>
                  <a:pt x="8001000" y="0"/>
                </a:lnTo>
                <a:lnTo>
                  <a:pt x="8001000" y="5808921"/>
                </a:lnTo>
                <a:lnTo>
                  <a:pt x="0" y="5808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3344" b="-6326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0" y="3973484"/>
            <a:ext cx="8001000" cy="6313516"/>
          </a:xfrm>
          <a:custGeom>
            <a:avLst/>
            <a:gdLst/>
            <a:ahLst/>
            <a:cxnLst/>
            <a:rect l="l" t="t" r="r" b="b"/>
            <a:pathLst>
              <a:path w="8001000" h="6313516">
                <a:moveTo>
                  <a:pt x="0" y="0"/>
                </a:moveTo>
                <a:lnTo>
                  <a:pt x="8001000" y="0"/>
                </a:lnTo>
                <a:lnTo>
                  <a:pt x="8001000" y="6313516"/>
                </a:lnTo>
                <a:lnTo>
                  <a:pt x="0" y="6313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16125994" y="2719567"/>
            <a:ext cx="810688" cy="1046158"/>
          </a:xfrm>
          <a:custGeom>
            <a:avLst/>
            <a:gdLst/>
            <a:ahLst/>
            <a:cxnLst/>
            <a:rect l="l" t="t" r="r" b="b"/>
            <a:pathLst>
              <a:path w="810688" h="1046158">
                <a:moveTo>
                  <a:pt x="0" y="0"/>
                </a:moveTo>
                <a:lnTo>
                  <a:pt x="810689" y="0"/>
                </a:lnTo>
                <a:lnTo>
                  <a:pt x="810689" y="1046158"/>
                </a:lnTo>
                <a:lnTo>
                  <a:pt x="0" y="1046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562848" y="4778718"/>
            <a:ext cx="6690518" cy="4479582"/>
          </a:xfrm>
          <a:custGeom>
            <a:avLst/>
            <a:gdLst/>
            <a:ahLst/>
            <a:cxnLst/>
            <a:rect l="l" t="t" r="r" b="b"/>
            <a:pathLst>
              <a:path w="6690518" h="4479582">
                <a:moveTo>
                  <a:pt x="0" y="0"/>
                </a:moveTo>
                <a:lnTo>
                  <a:pt x="6690519" y="0"/>
                </a:lnTo>
                <a:lnTo>
                  <a:pt x="6690519" y="4479582"/>
                </a:lnTo>
                <a:lnTo>
                  <a:pt x="0" y="4479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641" b="-1889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TextBox 13"/>
          <p:cNvSpPr txBox="1"/>
          <p:nvPr/>
        </p:nvSpPr>
        <p:spPr>
          <a:xfrm>
            <a:off x="1138876" y="1338442"/>
            <a:ext cx="5723248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D0D0D"/>
                </a:solidFill>
                <a:latin typeface="Titillium Web Bold"/>
              </a:rPr>
              <a:t>Objetivos Generales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1480330" flipH="1" flipV="1">
            <a:off x="-2966913" y="-2610658"/>
            <a:ext cx="5982273" cy="6441209"/>
          </a:xfrm>
          <a:custGeom>
            <a:avLst/>
            <a:gdLst/>
            <a:ahLst/>
            <a:cxnLst/>
            <a:rect l="l" t="t" r="r" b="b"/>
            <a:pathLst>
              <a:path w="5982273" h="6441209">
                <a:moveTo>
                  <a:pt x="5982272" y="6441208"/>
                </a:moveTo>
                <a:lnTo>
                  <a:pt x="0" y="6441208"/>
                </a:lnTo>
                <a:lnTo>
                  <a:pt x="0" y="0"/>
                </a:lnTo>
                <a:lnTo>
                  <a:pt x="5982272" y="0"/>
                </a:lnTo>
                <a:lnTo>
                  <a:pt x="5982272" y="644120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855871">
            <a:off x="15810842" y="6666139"/>
            <a:ext cx="4954316" cy="5334391"/>
          </a:xfrm>
          <a:custGeom>
            <a:avLst/>
            <a:gdLst/>
            <a:ahLst/>
            <a:cxnLst/>
            <a:rect l="l" t="t" r="r" b="b"/>
            <a:pathLst>
              <a:path w="4954316" h="5334391">
                <a:moveTo>
                  <a:pt x="0" y="0"/>
                </a:moveTo>
                <a:lnTo>
                  <a:pt x="4954316" y="0"/>
                </a:lnTo>
                <a:lnTo>
                  <a:pt x="4954316" y="5334391"/>
                </a:lnTo>
                <a:lnTo>
                  <a:pt x="0" y="5334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310865" y="1539101"/>
            <a:ext cx="15666270" cy="7719199"/>
          </a:xfrm>
          <a:custGeom>
            <a:avLst/>
            <a:gdLst/>
            <a:ahLst/>
            <a:cxnLst/>
            <a:rect l="l" t="t" r="r" b="b"/>
            <a:pathLst>
              <a:path w="15666270" h="7719199">
                <a:moveTo>
                  <a:pt x="0" y="0"/>
                </a:moveTo>
                <a:lnTo>
                  <a:pt x="15666270" y="0"/>
                </a:lnTo>
                <a:lnTo>
                  <a:pt x="15666270" y="7719199"/>
                </a:lnTo>
                <a:lnTo>
                  <a:pt x="0" y="771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676752" y="4508897"/>
            <a:ext cx="14043832" cy="246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79"/>
              </a:lnSpc>
            </a:pPr>
            <a:r>
              <a:rPr lang="en-US" sz="14485">
                <a:solidFill>
                  <a:srgbClr val="25291C"/>
                </a:solidFill>
                <a:latin typeface="Loubag"/>
              </a:rPr>
              <a:t>METODOLOGIA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32343" y="6280124"/>
            <a:ext cx="1988422" cy="21850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8193700" y="1177817"/>
            <a:ext cx="4310434" cy="2170891"/>
          </a:xfrm>
          <a:custGeom>
            <a:avLst/>
            <a:gdLst/>
            <a:ahLst/>
            <a:cxnLst/>
            <a:rect l="l" t="t" r="r" b="b"/>
            <a:pathLst>
              <a:path w="4310434" h="2170891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028700" y="1207635"/>
            <a:ext cx="6268760" cy="7871731"/>
          </a:xfrm>
          <a:custGeom>
            <a:avLst/>
            <a:gdLst/>
            <a:ahLst/>
            <a:cxnLst/>
            <a:rect l="l" t="t" r="r" b="b"/>
            <a:pathLst>
              <a:path w="6268760" h="7871731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3032976" y="2946055"/>
            <a:ext cx="4063701" cy="2674654"/>
          </a:xfrm>
          <a:custGeom>
            <a:avLst/>
            <a:gdLst/>
            <a:ahLst/>
            <a:cxnLst/>
            <a:rect l="l" t="t" r="r" b="b"/>
            <a:pathLst>
              <a:path w="4063701" h="2674654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8338435" y="5442075"/>
            <a:ext cx="4053686" cy="2962876"/>
          </a:xfrm>
          <a:custGeom>
            <a:avLst/>
            <a:gdLst/>
            <a:ahLst/>
            <a:cxnLst/>
            <a:rect l="l" t="t" r="r" b="b"/>
            <a:pathLst>
              <a:path w="4053686" h="296287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8574445" y="9079365"/>
            <a:ext cx="569555" cy="569555"/>
          </a:xfrm>
          <a:custGeom>
            <a:avLst/>
            <a:gdLst/>
            <a:ahLst/>
            <a:cxnLst/>
            <a:rect l="l" t="t" r="r" b="b"/>
            <a:pathLst>
              <a:path w="569555" h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6149385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5267022" y="1207635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11174322" y="294605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1" name="Group 11"/>
          <p:cNvGrpSpPr/>
          <p:nvPr/>
        </p:nvGrpSpPr>
        <p:grpSpPr>
          <a:xfrm>
            <a:off x="1544769" y="4134444"/>
            <a:ext cx="4883597" cy="2018113"/>
            <a:chOff x="0" y="0"/>
            <a:chExt cx="6511463" cy="26908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14325"/>
              <a:ext cx="6511463" cy="233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FFACC2"/>
                  </a:solidFill>
                  <a:latin typeface="Joint"/>
                </a:rPr>
                <a:t>OBJETIVOS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071692"/>
              <a:ext cx="651146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72727"/>
                  </a:solidFill>
                  <a:latin typeface="Open Sauce Medium"/>
                </a:rPr>
                <a:t>Semanales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574445" y="1929662"/>
            <a:ext cx="346479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72727"/>
                </a:solidFill>
                <a:latin typeface="Open Sauce Medium"/>
              </a:rPr>
              <a:t>PLANIFICAR Y PREPARAR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32430" y="4020492"/>
            <a:ext cx="346479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72727"/>
                </a:solidFill>
                <a:latin typeface="Open Sauce Medium"/>
              </a:rPr>
              <a:t>IMPLEMENTAR Y DISEÑAR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16520" y="6660623"/>
            <a:ext cx="346479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72727"/>
                </a:solidFill>
                <a:latin typeface="Open Sauce Medium"/>
              </a:rPr>
              <a:t>OPTIMIZAR Y PROBAR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190684" y="7998153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15890232" y="4956285"/>
            <a:ext cx="906991" cy="1196271"/>
          </a:xfrm>
          <a:custGeom>
            <a:avLst/>
            <a:gdLst/>
            <a:ahLst/>
            <a:cxnLst/>
            <a:rect l="l" t="t" r="r" b="b"/>
            <a:pathLst>
              <a:path w="906991" h="119627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15267022" y="8404299"/>
            <a:ext cx="675067" cy="675067"/>
          </a:xfrm>
          <a:custGeom>
            <a:avLst/>
            <a:gdLst/>
            <a:ahLst/>
            <a:cxnLst/>
            <a:rect l="l" t="t" r="r" b="b"/>
            <a:pathLst>
              <a:path w="675067" h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83908" y="556339"/>
          <a:ext cx="17720183" cy="9520691"/>
        </p:xfrm>
        <a:graphic>
          <a:graphicData uri="http://schemas.openxmlformats.org/drawingml/2006/table">
            <a:tbl>
              <a:tblPr/>
              <a:tblGrid>
                <a:gridCol w="867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1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1782">
                <a:tc rowSpan="4"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S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E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M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A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N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A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 Bold"/>
                      </a:endParaRP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1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191919"/>
                          </a:solidFill>
                          <a:latin typeface="Telegraf Bold"/>
                        </a:rPr>
                        <a:t>FRONTEND - GAEL EMILIANO ANAYA 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191919"/>
                          </a:solidFill>
                          <a:latin typeface="Telegraf Bold"/>
                        </a:rPr>
                        <a:t>FRONTEND2 - NAYLEA DANAE SILA PENALOZA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595">
                <a:tc vMerge="1"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S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E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M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A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N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A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 Bold"/>
                      </a:endParaRP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1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562">
                <a:tc vMerge="1"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S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E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M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A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N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A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 Bold"/>
                      </a:endParaRP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1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Telegraf Bold"/>
                        </a:rPr>
                        <a:t>BACKEND - CARLOS HUMBERTO AVILA SANCHEZ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F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191919"/>
                          </a:solidFill>
                          <a:latin typeface="Telegraf Bold"/>
                        </a:rPr>
                        <a:t>TESTER - NAHOMI ITZEL LUNA ORNELAS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543">
                <a:tc vMerge="1"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S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E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M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A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N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 Bold"/>
                        </a:rPr>
                        <a:t>A</a:t>
                      </a:r>
                    </a:p>
                    <a:p>
                      <a:pPr algn="ctr">
                        <a:lnSpc>
                          <a:spcPts val="391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 Bold"/>
                      </a:endParaRPr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191919"/>
                          </a:solidFill>
                          <a:latin typeface="Telegraf"/>
                        </a:rPr>
                        <a:t>1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2799">
                        <a:solidFill>
                          <a:srgbClr val="191919"/>
                        </a:solidFill>
                        <a:latin typeface="Telegraf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2209">
                <a:tc gridSpan="3"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91919"/>
                          </a:solidFill>
                          <a:latin typeface="Telegraf Bold"/>
                        </a:rPr>
                        <a:t>PLANIFICAR Y PREPARAR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91919"/>
                          </a:solidFill>
                          <a:latin typeface="Telegraf Bold"/>
                        </a:rPr>
                        <a:t>PLANIFICAR Y PREPARAR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91919"/>
                          </a:solidFill>
                          <a:latin typeface="Telegraf Bold"/>
                        </a:rPr>
                        <a:t>PLANIFICAR Y PREPARAR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390507" y="1821249"/>
            <a:ext cx="1980843" cy="1233322"/>
            <a:chOff x="0" y="0"/>
            <a:chExt cx="3521499" cy="21925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21499" cy="2192572"/>
            </a:xfrm>
            <a:custGeom>
              <a:avLst/>
              <a:gdLst/>
              <a:ahLst/>
              <a:cxnLst/>
              <a:rect l="l" t="t" r="r" b="b"/>
              <a:pathLst>
                <a:path w="3521499" h="2192572">
                  <a:moveTo>
                    <a:pt x="3521499" y="25400"/>
                  </a:moveTo>
                  <a:cubicBezTo>
                    <a:pt x="3521499" y="11372"/>
                    <a:pt x="3510132" y="0"/>
                    <a:pt x="3496099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167172"/>
                  </a:lnTo>
                  <a:cubicBezTo>
                    <a:pt x="0" y="2181205"/>
                    <a:pt x="11372" y="2192572"/>
                    <a:pt x="25400" y="2192572"/>
                  </a:cubicBezTo>
                  <a:lnTo>
                    <a:pt x="3496099" y="2192572"/>
                  </a:lnTo>
                  <a:cubicBezTo>
                    <a:pt x="3510132" y="2192572"/>
                    <a:pt x="3521499" y="2181205"/>
                    <a:pt x="3521499" y="2167172"/>
                  </a:cubicBezTo>
                  <a:lnTo>
                    <a:pt x="3521499" y="25400"/>
                  </a:lnTo>
                  <a:close/>
                </a:path>
              </a:pathLst>
            </a:custGeom>
            <a:solidFill>
              <a:srgbClr val="DBDB78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52400" y="177800"/>
              <a:ext cx="3216699" cy="176077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>
                  <a:solidFill>
                    <a:srgbClr val="191919"/>
                  </a:solidFill>
                  <a:latin typeface="Telegraf Bold"/>
                </a:rPr>
                <a:t>DIARAMA DE FLUJO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71432" y="6115928"/>
            <a:ext cx="2199918" cy="1233322"/>
            <a:chOff x="0" y="0"/>
            <a:chExt cx="3910965" cy="21925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10966" cy="2192572"/>
            </a:xfrm>
            <a:custGeom>
              <a:avLst/>
              <a:gdLst/>
              <a:ahLst/>
              <a:cxnLst/>
              <a:rect l="l" t="t" r="r" b="b"/>
              <a:pathLst>
                <a:path w="3910966" h="2192572">
                  <a:moveTo>
                    <a:pt x="3910966" y="25400"/>
                  </a:moveTo>
                  <a:cubicBezTo>
                    <a:pt x="3910966" y="11372"/>
                    <a:pt x="3899599" y="0"/>
                    <a:pt x="3885566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167172"/>
                  </a:lnTo>
                  <a:cubicBezTo>
                    <a:pt x="0" y="2181205"/>
                    <a:pt x="11372" y="2192572"/>
                    <a:pt x="25400" y="2192572"/>
                  </a:cubicBezTo>
                  <a:lnTo>
                    <a:pt x="3885566" y="2192572"/>
                  </a:lnTo>
                  <a:cubicBezTo>
                    <a:pt x="3899599" y="2192572"/>
                    <a:pt x="3910966" y="2181205"/>
                    <a:pt x="3910966" y="2167172"/>
                  </a:cubicBezTo>
                  <a:lnTo>
                    <a:pt x="3910966" y="2540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2400" y="177800"/>
              <a:ext cx="3606165" cy="176077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191919"/>
                  </a:solidFill>
                  <a:latin typeface="Telegraf Bold"/>
                </a:rPr>
                <a:t>DIARAMA DE FLUJO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39729" y="1821249"/>
            <a:ext cx="2395317" cy="1233322"/>
            <a:chOff x="0" y="0"/>
            <a:chExt cx="4258341" cy="21925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58341" cy="2192573"/>
            </a:xfrm>
            <a:custGeom>
              <a:avLst/>
              <a:gdLst/>
              <a:ahLst/>
              <a:cxnLst/>
              <a:rect l="l" t="t" r="r" b="b"/>
              <a:pathLst>
                <a:path w="4258341" h="2192573">
                  <a:moveTo>
                    <a:pt x="4258341" y="25400"/>
                  </a:moveTo>
                  <a:cubicBezTo>
                    <a:pt x="4258341" y="11372"/>
                    <a:pt x="4246974" y="0"/>
                    <a:pt x="4232941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167173"/>
                  </a:lnTo>
                  <a:cubicBezTo>
                    <a:pt x="0" y="2181207"/>
                    <a:pt x="11372" y="2192573"/>
                    <a:pt x="25400" y="2192573"/>
                  </a:cubicBezTo>
                  <a:lnTo>
                    <a:pt x="4232941" y="2192573"/>
                  </a:lnTo>
                  <a:cubicBezTo>
                    <a:pt x="4246974" y="2192573"/>
                    <a:pt x="4258341" y="2181207"/>
                    <a:pt x="4258341" y="2167173"/>
                  </a:cubicBezTo>
                  <a:lnTo>
                    <a:pt x="4258341" y="25400"/>
                  </a:lnTo>
                  <a:close/>
                </a:path>
              </a:pathLst>
            </a:custGeom>
            <a:solidFill>
              <a:srgbClr val="FFC2F5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2400" y="177800"/>
              <a:ext cx="3953541" cy="176077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91919"/>
                  </a:solidFill>
                  <a:latin typeface="Telegraf Bold"/>
                </a:rPr>
                <a:t> TENDENCIAS DE DISEÑO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22987" y="6254206"/>
            <a:ext cx="2112058" cy="1233322"/>
            <a:chOff x="0" y="0"/>
            <a:chExt cx="3754770" cy="21925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54770" cy="2192573"/>
            </a:xfrm>
            <a:custGeom>
              <a:avLst/>
              <a:gdLst/>
              <a:ahLst/>
              <a:cxnLst/>
              <a:rect l="l" t="t" r="r" b="b"/>
              <a:pathLst>
                <a:path w="3754770" h="2192573">
                  <a:moveTo>
                    <a:pt x="3754770" y="25400"/>
                  </a:moveTo>
                  <a:cubicBezTo>
                    <a:pt x="3754770" y="11372"/>
                    <a:pt x="3743404" y="0"/>
                    <a:pt x="372937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167173"/>
                  </a:lnTo>
                  <a:cubicBezTo>
                    <a:pt x="0" y="2181207"/>
                    <a:pt x="11372" y="2192573"/>
                    <a:pt x="25400" y="2192573"/>
                  </a:cubicBezTo>
                  <a:lnTo>
                    <a:pt x="3729370" y="2192573"/>
                  </a:lnTo>
                  <a:cubicBezTo>
                    <a:pt x="3743404" y="2192573"/>
                    <a:pt x="3754770" y="2181207"/>
                    <a:pt x="3754770" y="2167173"/>
                  </a:cubicBezTo>
                  <a:lnTo>
                    <a:pt x="3754770" y="2540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2400" y="177800"/>
              <a:ext cx="3449970" cy="176077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91919"/>
                  </a:solidFill>
                  <a:latin typeface="Telegraf Bold"/>
                </a:rPr>
                <a:t>CONJUNTO DE DATOS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813210" y="1728132"/>
            <a:ext cx="2546280" cy="1326439"/>
            <a:chOff x="0" y="0"/>
            <a:chExt cx="4526719" cy="23581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26719" cy="2358114"/>
            </a:xfrm>
            <a:custGeom>
              <a:avLst/>
              <a:gdLst/>
              <a:ahLst/>
              <a:cxnLst/>
              <a:rect l="l" t="t" r="r" b="b"/>
              <a:pathLst>
                <a:path w="4526719" h="2358114">
                  <a:moveTo>
                    <a:pt x="4526719" y="25400"/>
                  </a:moveTo>
                  <a:cubicBezTo>
                    <a:pt x="4526719" y="11372"/>
                    <a:pt x="4515353" y="0"/>
                    <a:pt x="4501319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332714"/>
                  </a:lnTo>
                  <a:cubicBezTo>
                    <a:pt x="0" y="2346748"/>
                    <a:pt x="11372" y="2358114"/>
                    <a:pt x="25400" y="2358114"/>
                  </a:cubicBezTo>
                  <a:lnTo>
                    <a:pt x="4501319" y="2358114"/>
                  </a:lnTo>
                  <a:cubicBezTo>
                    <a:pt x="4515353" y="2358114"/>
                    <a:pt x="4526719" y="2346748"/>
                    <a:pt x="4526719" y="2332714"/>
                  </a:cubicBezTo>
                  <a:lnTo>
                    <a:pt x="4526719" y="25400"/>
                  </a:lnTo>
                  <a:close/>
                </a:path>
              </a:pathLst>
            </a:custGeom>
            <a:solidFill>
              <a:srgbClr val="DBDB78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2400" y="177800"/>
              <a:ext cx="4221919" cy="1926314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191919"/>
                  </a:solidFill>
                  <a:latin typeface="Telegraf Bold"/>
                </a:rPr>
                <a:t>TECNOLOGIASESPECIFICAS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77946" y="1780685"/>
            <a:ext cx="3041093" cy="1314450"/>
            <a:chOff x="0" y="0"/>
            <a:chExt cx="5406388" cy="2336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06388" cy="2336800"/>
            </a:xfrm>
            <a:custGeom>
              <a:avLst/>
              <a:gdLst/>
              <a:ahLst/>
              <a:cxnLst/>
              <a:rect l="l" t="t" r="r" b="b"/>
              <a:pathLst>
                <a:path w="5406388" h="2336800">
                  <a:moveTo>
                    <a:pt x="5406388" y="25400"/>
                  </a:moveTo>
                  <a:cubicBezTo>
                    <a:pt x="5406388" y="11372"/>
                    <a:pt x="5395021" y="0"/>
                    <a:pt x="5380988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311400"/>
                  </a:lnTo>
                  <a:cubicBezTo>
                    <a:pt x="0" y="2325433"/>
                    <a:pt x="11372" y="2336800"/>
                    <a:pt x="25400" y="2336800"/>
                  </a:cubicBezTo>
                  <a:lnTo>
                    <a:pt x="5380988" y="2336800"/>
                  </a:lnTo>
                  <a:cubicBezTo>
                    <a:pt x="5395021" y="2336800"/>
                    <a:pt x="5406388" y="2325433"/>
                    <a:pt x="5406388" y="2311400"/>
                  </a:cubicBezTo>
                  <a:lnTo>
                    <a:pt x="5406388" y="25400"/>
                  </a:lnTo>
                  <a:close/>
                </a:path>
              </a:pathLst>
            </a:custGeom>
            <a:solidFill>
              <a:srgbClr val="FFC2F5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2400" y="177800"/>
              <a:ext cx="5101588" cy="190500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91919"/>
                  </a:solidFill>
                  <a:latin typeface="Telegraf Bold"/>
                </a:rPr>
                <a:t>ESTRATEGIAS DE INTERACCION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519400" y="6315953"/>
            <a:ext cx="1866789" cy="914400"/>
            <a:chOff x="-67536" y="0"/>
            <a:chExt cx="3318736" cy="16256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51200" cy="1625600"/>
            </a:xfrm>
            <a:custGeom>
              <a:avLst/>
              <a:gdLst/>
              <a:ahLst/>
              <a:cxnLst/>
              <a:rect l="l" t="t" r="r" b="b"/>
              <a:pathLst>
                <a:path w="3251200" h="1625600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1600200"/>
                  </a:lnTo>
                  <a:cubicBezTo>
                    <a:pt x="0" y="1614233"/>
                    <a:pt x="11372" y="1625600"/>
                    <a:pt x="25400" y="1625600"/>
                  </a:cubicBezTo>
                  <a:lnTo>
                    <a:pt x="3225800" y="1625600"/>
                  </a:lnTo>
                  <a:cubicBezTo>
                    <a:pt x="3239833" y="1625600"/>
                    <a:pt x="3251200" y="1614233"/>
                    <a:pt x="3251200" y="1600200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67536" y="287572"/>
              <a:ext cx="3318736" cy="119380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20"/>
                </a:lnSpc>
              </a:pPr>
              <a:r>
                <a:rPr lang="en-US" sz="2300" dirty="0">
                  <a:solidFill>
                    <a:srgbClr val="191919"/>
                  </a:solidFill>
                  <a:latin typeface="Telegraf Bold"/>
                </a:rPr>
                <a:t>TESTPLAN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964827" y="6115928"/>
            <a:ext cx="2196007" cy="1233322"/>
            <a:chOff x="-48366" y="0"/>
            <a:chExt cx="3904013" cy="21925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22984" cy="2192572"/>
            </a:xfrm>
            <a:custGeom>
              <a:avLst/>
              <a:gdLst/>
              <a:ahLst/>
              <a:cxnLst/>
              <a:rect l="l" t="t" r="r" b="b"/>
              <a:pathLst>
                <a:path w="3822984" h="2192572">
                  <a:moveTo>
                    <a:pt x="3822984" y="25400"/>
                  </a:moveTo>
                  <a:cubicBezTo>
                    <a:pt x="3822984" y="11372"/>
                    <a:pt x="3811618" y="0"/>
                    <a:pt x="3797584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167172"/>
                  </a:lnTo>
                  <a:cubicBezTo>
                    <a:pt x="0" y="2181205"/>
                    <a:pt x="11372" y="2192572"/>
                    <a:pt x="25400" y="2192572"/>
                  </a:cubicBezTo>
                  <a:lnTo>
                    <a:pt x="3797584" y="2192572"/>
                  </a:lnTo>
                  <a:cubicBezTo>
                    <a:pt x="3811618" y="2192572"/>
                    <a:pt x="3822984" y="2181205"/>
                    <a:pt x="3822984" y="2167172"/>
                  </a:cubicBezTo>
                  <a:lnTo>
                    <a:pt x="3822984" y="2540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-48366" y="288014"/>
              <a:ext cx="3904013" cy="176077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191919"/>
                  </a:solidFill>
                  <a:latin typeface="Telegraf Bold"/>
                </a:rPr>
                <a:t>ALGORTIMO ADECUADO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764859" y="1961127"/>
            <a:ext cx="2163894" cy="953566"/>
            <a:chOff x="0" y="0"/>
            <a:chExt cx="3846922" cy="169522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46922" cy="1695229"/>
            </a:xfrm>
            <a:custGeom>
              <a:avLst/>
              <a:gdLst/>
              <a:ahLst/>
              <a:cxnLst/>
              <a:rect l="l" t="t" r="r" b="b"/>
              <a:pathLst>
                <a:path w="3846922" h="1695229">
                  <a:moveTo>
                    <a:pt x="3846922" y="25400"/>
                  </a:moveTo>
                  <a:cubicBezTo>
                    <a:pt x="3846922" y="11372"/>
                    <a:pt x="3835555" y="0"/>
                    <a:pt x="3821522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1669829"/>
                  </a:lnTo>
                  <a:cubicBezTo>
                    <a:pt x="0" y="1683862"/>
                    <a:pt x="11372" y="1695229"/>
                    <a:pt x="25400" y="1695229"/>
                  </a:cubicBezTo>
                  <a:lnTo>
                    <a:pt x="3821522" y="1695229"/>
                  </a:lnTo>
                  <a:cubicBezTo>
                    <a:pt x="3835555" y="1695229"/>
                    <a:pt x="3846922" y="1683862"/>
                    <a:pt x="3846922" y="1669829"/>
                  </a:cubicBezTo>
                  <a:lnTo>
                    <a:pt x="3846922" y="25400"/>
                  </a:lnTo>
                  <a:close/>
                </a:path>
              </a:pathLst>
            </a:custGeom>
            <a:solidFill>
              <a:srgbClr val="DBDB78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52400" y="177800"/>
              <a:ext cx="3542122" cy="126342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191919"/>
                  </a:solidFill>
                  <a:latin typeface="Telegraf Bold"/>
                </a:rPr>
                <a:t>RELACION 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654620" y="6315953"/>
            <a:ext cx="2274132" cy="833272"/>
            <a:chOff x="0" y="0"/>
            <a:chExt cx="4042902" cy="148137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42902" cy="1481372"/>
            </a:xfrm>
            <a:custGeom>
              <a:avLst/>
              <a:gdLst/>
              <a:ahLst/>
              <a:cxnLst/>
              <a:rect l="l" t="t" r="r" b="b"/>
              <a:pathLst>
                <a:path w="4042902" h="1481372">
                  <a:moveTo>
                    <a:pt x="4042902" y="25400"/>
                  </a:moveTo>
                  <a:cubicBezTo>
                    <a:pt x="4042902" y="11372"/>
                    <a:pt x="4031535" y="0"/>
                    <a:pt x="4017502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1455972"/>
                  </a:lnTo>
                  <a:cubicBezTo>
                    <a:pt x="0" y="1470005"/>
                    <a:pt x="11372" y="1481372"/>
                    <a:pt x="25400" y="1481372"/>
                  </a:cubicBezTo>
                  <a:lnTo>
                    <a:pt x="4017502" y="1481372"/>
                  </a:lnTo>
                  <a:cubicBezTo>
                    <a:pt x="4031535" y="1481372"/>
                    <a:pt x="4042902" y="1470005"/>
                    <a:pt x="4042902" y="1455972"/>
                  </a:cubicBezTo>
                  <a:lnTo>
                    <a:pt x="4042902" y="2540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2400" y="177800"/>
              <a:ext cx="3738102" cy="104957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191919"/>
                  </a:solidFill>
                  <a:latin typeface="Telegraf Bold"/>
                </a:rPr>
                <a:t>RELACION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430500" y="6058773"/>
            <a:ext cx="1828800" cy="1633372"/>
            <a:chOff x="0" y="0"/>
            <a:chExt cx="3251200" cy="290377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251200" cy="2903772"/>
            </a:xfrm>
            <a:custGeom>
              <a:avLst/>
              <a:gdLst/>
              <a:ahLst/>
              <a:cxnLst/>
              <a:rect l="l" t="t" r="r" b="b"/>
              <a:pathLst>
                <a:path w="3251200" h="2903772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878372"/>
                  </a:lnTo>
                  <a:cubicBezTo>
                    <a:pt x="0" y="2892405"/>
                    <a:pt x="11372" y="2903772"/>
                    <a:pt x="25400" y="2903772"/>
                  </a:cubicBezTo>
                  <a:lnTo>
                    <a:pt x="3225800" y="2903772"/>
                  </a:lnTo>
                  <a:cubicBezTo>
                    <a:pt x="3239833" y="2903772"/>
                    <a:pt x="3251200" y="2892405"/>
                    <a:pt x="3251200" y="2878372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52400" y="177800"/>
              <a:ext cx="2946400" cy="247197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191919"/>
                  </a:solidFill>
                  <a:latin typeface="Telegraf Bold"/>
                </a:rPr>
                <a:t>USO DE GIT Y GITHUB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5557189" y="1728132"/>
            <a:ext cx="2198037" cy="1666343"/>
            <a:chOff x="0" y="0"/>
            <a:chExt cx="3907621" cy="29623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907621" cy="2962388"/>
            </a:xfrm>
            <a:custGeom>
              <a:avLst/>
              <a:gdLst/>
              <a:ahLst/>
              <a:cxnLst/>
              <a:rect l="l" t="t" r="r" b="b"/>
              <a:pathLst>
                <a:path w="3907621" h="2962388">
                  <a:moveTo>
                    <a:pt x="3907621" y="25400"/>
                  </a:moveTo>
                  <a:cubicBezTo>
                    <a:pt x="3907621" y="11372"/>
                    <a:pt x="3896254" y="0"/>
                    <a:pt x="3882221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936988"/>
                  </a:lnTo>
                  <a:cubicBezTo>
                    <a:pt x="0" y="2951022"/>
                    <a:pt x="11372" y="2962388"/>
                    <a:pt x="25400" y="2962388"/>
                  </a:cubicBezTo>
                  <a:lnTo>
                    <a:pt x="3882221" y="2962388"/>
                  </a:lnTo>
                  <a:cubicBezTo>
                    <a:pt x="3896254" y="2962388"/>
                    <a:pt x="3907621" y="2951022"/>
                    <a:pt x="3907621" y="2936988"/>
                  </a:cubicBezTo>
                  <a:lnTo>
                    <a:pt x="3907621" y="25400"/>
                  </a:lnTo>
                  <a:close/>
                </a:path>
              </a:pathLst>
            </a:custGeom>
            <a:solidFill>
              <a:srgbClr val="FFC2F5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52400" y="177800"/>
              <a:ext cx="3602821" cy="253058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91919"/>
                  </a:solidFill>
                  <a:latin typeface="Telegraf Bold"/>
                </a:rPr>
                <a:t> DIAGRAMA CASO DE USO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775005" y="3394475"/>
            <a:ext cx="2584485" cy="953566"/>
            <a:chOff x="0" y="0"/>
            <a:chExt cx="4594640" cy="169522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594640" cy="1695229"/>
            </a:xfrm>
            <a:custGeom>
              <a:avLst/>
              <a:gdLst/>
              <a:ahLst/>
              <a:cxnLst/>
              <a:rect l="l" t="t" r="r" b="b"/>
              <a:pathLst>
                <a:path w="4594640" h="1695229">
                  <a:moveTo>
                    <a:pt x="4594640" y="25400"/>
                  </a:moveTo>
                  <a:cubicBezTo>
                    <a:pt x="4594640" y="11372"/>
                    <a:pt x="4583274" y="0"/>
                    <a:pt x="456924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1669829"/>
                  </a:lnTo>
                  <a:cubicBezTo>
                    <a:pt x="0" y="1683862"/>
                    <a:pt x="11372" y="1695229"/>
                    <a:pt x="25400" y="1695229"/>
                  </a:cubicBezTo>
                  <a:lnTo>
                    <a:pt x="4569240" y="1695229"/>
                  </a:lnTo>
                  <a:cubicBezTo>
                    <a:pt x="4583274" y="1695229"/>
                    <a:pt x="4594640" y="1683862"/>
                    <a:pt x="4594640" y="1669829"/>
                  </a:cubicBezTo>
                  <a:lnTo>
                    <a:pt x="4594640" y="25400"/>
                  </a:lnTo>
                  <a:close/>
                </a:path>
              </a:pathLst>
            </a:custGeom>
            <a:solidFill>
              <a:srgbClr val="DBDB78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52400" y="177800"/>
              <a:ext cx="4289840" cy="126342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191919"/>
                  </a:solidFill>
                  <a:latin typeface="Telegraf Bold"/>
                </a:rPr>
                <a:t>REVISION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21960" y="7532684"/>
            <a:ext cx="3090575" cy="1233322"/>
            <a:chOff x="0" y="0"/>
            <a:chExt cx="5494355" cy="219257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494355" cy="2192572"/>
            </a:xfrm>
            <a:custGeom>
              <a:avLst/>
              <a:gdLst/>
              <a:ahLst/>
              <a:cxnLst/>
              <a:rect l="l" t="t" r="r" b="b"/>
              <a:pathLst>
                <a:path w="5494355" h="2192572">
                  <a:moveTo>
                    <a:pt x="5494355" y="25400"/>
                  </a:moveTo>
                  <a:cubicBezTo>
                    <a:pt x="5494355" y="11372"/>
                    <a:pt x="5482988" y="0"/>
                    <a:pt x="5468955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167172"/>
                  </a:lnTo>
                  <a:cubicBezTo>
                    <a:pt x="0" y="2181205"/>
                    <a:pt x="11372" y="2192572"/>
                    <a:pt x="25400" y="2192572"/>
                  </a:cubicBezTo>
                  <a:lnTo>
                    <a:pt x="5468955" y="2192572"/>
                  </a:lnTo>
                  <a:cubicBezTo>
                    <a:pt x="5482988" y="2192572"/>
                    <a:pt x="5494355" y="2181205"/>
                    <a:pt x="5494355" y="2167172"/>
                  </a:cubicBezTo>
                  <a:lnTo>
                    <a:pt x="5494355" y="25400"/>
                  </a:lnTo>
                  <a:close/>
                </a:path>
              </a:pathLst>
            </a:custGeom>
            <a:solidFill>
              <a:srgbClr val="A6CFF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52400" y="177800"/>
              <a:ext cx="5189555" cy="176077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191919"/>
                  </a:solidFill>
                  <a:latin typeface="Telegraf Bold"/>
                </a:rPr>
                <a:t>DISEÑO Y PLANIFICACION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324226" y="3454622"/>
            <a:ext cx="2198037" cy="833272"/>
            <a:chOff x="0" y="0"/>
            <a:chExt cx="3907621" cy="148137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907621" cy="1481373"/>
            </a:xfrm>
            <a:custGeom>
              <a:avLst/>
              <a:gdLst/>
              <a:ahLst/>
              <a:cxnLst/>
              <a:rect l="l" t="t" r="r" b="b"/>
              <a:pathLst>
                <a:path w="3907621" h="1481373">
                  <a:moveTo>
                    <a:pt x="3907621" y="25400"/>
                  </a:moveTo>
                  <a:cubicBezTo>
                    <a:pt x="3907621" y="11372"/>
                    <a:pt x="3896254" y="0"/>
                    <a:pt x="3882221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1455973"/>
                  </a:lnTo>
                  <a:cubicBezTo>
                    <a:pt x="0" y="1470007"/>
                    <a:pt x="11372" y="1481373"/>
                    <a:pt x="25400" y="1481373"/>
                  </a:cubicBezTo>
                  <a:lnTo>
                    <a:pt x="3882221" y="1481373"/>
                  </a:lnTo>
                  <a:cubicBezTo>
                    <a:pt x="3896254" y="1481373"/>
                    <a:pt x="3907621" y="1470007"/>
                    <a:pt x="3907621" y="1455973"/>
                  </a:cubicBezTo>
                  <a:lnTo>
                    <a:pt x="3907621" y="25400"/>
                  </a:lnTo>
                  <a:close/>
                </a:path>
              </a:pathLst>
            </a:custGeom>
            <a:solidFill>
              <a:srgbClr val="FFC2F5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52400" y="177800"/>
              <a:ext cx="3602821" cy="104957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91919"/>
                  </a:solidFill>
                  <a:latin typeface="Telegraf Bold"/>
                </a:rPr>
                <a:t>BOCETO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2421315" y="7692145"/>
            <a:ext cx="2100947" cy="914400"/>
            <a:chOff x="0" y="0"/>
            <a:chExt cx="3735018" cy="16256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735018" cy="1625600"/>
            </a:xfrm>
            <a:custGeom>
              <a:avLst/>
              <a:gdLst/>
              <a:ahLst/>
              <a:cxnLst/>
              <a:rect l="l" t="t" r="r" b="b"/>
              <a:pathLst>
                <a:path w="3735018" h="1625600">
                  <a:moveTo>
                    <a:pt x="3735018" y="25400"/>
                  </a:moveTo>
                  <a:cubicBezTo>
                    <a:pt x="3735018" y="11372"/>
                    <a:pt x="3723651" y="0"/>
                    <a:pt x="3709618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1600200"/>
                  </a:lnTo>
                  <a:cubicBezTo>
                    <a:pt x="0" y="1614233"/>
                    <a:pt x="11372" y="1625600"/>
                    <a:pt x="25400" y="1625600"/>
                  </a:cubicBezTo>
                  <a:lnTo>
                    <a:pt x="3709618" y="1625600"/>
                  </a:lnTo>
                  <a:cubicBezTo>
                    <a:pt x="3723651" y="1625600"/>
                    <a:pt x="3735018" y="1614233"/>
                    <a:pt x="3735018" y="1600200"/>
                  </a:cubicBezTo>
                  <a:lnTo>
                    <a:pt x="3735018" y="25400"/>
                  </a:ln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52400" y="177800"/>
              <a:ext cx="3430218" cy="119380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91919"/>
                  </a:solidFill>
                  <a:latin typeface="Telegraf Bold"/>
                </a:rPr>
                <a:t>TRAINING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0" y="0"/>
            <a:ext cx="18288000" cy="551251"/>
            <a:chOff x="0" y="0"/>
            <a:chExt cx="4816593" cy="14518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816592" cy="145185"/>
            </a:xfrm>
            <a:custGeom>
              <a:avLst/>
              <a:gdLst/>
              <a:ahLst/>
              <a:cxnLst/>
              <a:rect l="l" t="t" r="r" b="b"/>
              <a:pathLst>
                <a:path w="4816592" h="145185">
                  <a:moveTo>
                    <a:pt x="0" y="0"/>
                  </a:moveTo>
                  <a:lnTo>
                    <a:pt x="4816592" y="0"/>
                  </a:lnTo>
                  <a:lnTo>
                    <a:pt x="4816592" y="145185"/>
                  </a:lnTo>
                  <a:lnTo>
                    <a:pt x="0" y="145185"/>
                  </a:lnTo>
                  <a:close/>
                </a:path>
              </a:pathLst>
            </a:custGeom>
            <a:solidFill>
              <a:srgbClr val="FF80B4"/>
            </a:solidFill>
            <a:ln w="19050" cap="sq">
              <a:solidFill>
                <a:srgbClr val="0D0D0D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4816593" cy="183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>
            <a:off x="562848" y="188440"/>
            <a:ext cx="697483" cy="174371"/>
          </a:xfrm>
          <a:custGeom>
            <a:avLst/>
            <a:gdLst/>
            <a:ahLst/>
            <a:cxnLst/>
            <a:rect l="l" t="t" r="r" b="b"/>
            <a:pathLst>
              <a:path w="697483" h="174371">
                <a:moveTo>
                  <a:pt x="0" y="0"/>
                </a:moveTo>
                <a:lnTo>
                  <a:pt x="697483" y="0"/>
                </a:lnTo>
                <a:lnTo>
                  <a:pt x="697483" y="174371"/>
                </a:lnTo>
                <a:lnTo>
                  <a:pt x="0" y="17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6" name="Freeform 56"/>
          <p:cNvSpPr/>
          <p:nvPr/>
        </p:nvSpPr>
        <p:spPr>
          <a:xfrm>
            <a:off x="15119039" y="8149345"/>
            <a:ext cx="2729757" cy="2124247"/>
          </a:xfrm>
          <a:custGeom>
            <a:avLst/>
            <a:gdLst/>
            <a:ahLst/>
            <a:cxnLst/>
            <a:rect l="l" t="t" r="r" b="b"/>
            <a:pathLst>
              <a:path w="2729757" h="2124247">
                <a:moveTo>
                  <a:pt x="0" y="0"/>
                </a:moveTo>
                <a:lnTo>
                  <a:pt x="2729757" y="0"/>
                </a:lnTo>
                <a:lnTo>
                  <a:pt x="2729757" y="2124247"/>
                </a:lnTo>
                <a:lnTo>
                  <a:pt x="0" y="2124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7" name="Freeform 57"/>
          <p:cNvSpPr/>
          <p:nvPr/>
        </p:nvSpPr>
        <p:spPr>
          <a:xfrm>
            <a:off x="160194" y="738957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5"/>
                </a:lnTo>
                <a:lnTo>
                  <a:pt x="0" y="989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19583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592357" y="1129893"/>
            <a:ext cx="281439" cy="281439"/>
          </a:xfrm>
          <a:custGeom>
            <a:avLst/>
            <a:gdLst/>
            <a:ahLst/>
            <a:cxnLst/>
            <a:rect l="l" t="t" r="r" b="b"/>
            <a:pathLst>
              <a:path w="281439" h="281439">
                <a:moveTo>
                  <a:pt x="0" y="0"/>
                </a:moveTo>
                <a:lnTo>
                  <a:pt x="281439" y="0"/>
                </a:lnTo>
                <a:lnTo>
                  <a:pt x="281439" y="281439"/>
                </a:lnTo>
                <a:lnTo>
                  <a:pt x="0" y="28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3995047"/>
          <a:ext cx="16230600" cy="5572125"/>
        </p:xfrm>
        <a:graphic>
          <a:graphicData uri="http://schemas.openxmlformats.org/drawingml/2006/table">
            <a:tbl>
              <a:tblPr/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333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 Medium"/>
                        </a:rPr>
                        <a:t>FRONTEND - GAEL EMILIANO ANAYA 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 Medium"/>
                        </a:rPr>
                        <a:t>FRONTEND2 - NAYLEA DANAE SILA PENALOZA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 Medium"/>
                        </a:rPr>
                        <a:t>BACKEND - CARLOS HUMBERTO AVILA SANCHEZ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C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 Medium"/>
                        </a:rPr>
                        <a:t>TESTER - NAHOMI ITZEL LUNA ORNELAS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92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iNTERFAZ DE USUARIO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MEJORAS DE DISEÑO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IMPLEMENTAR EL ALGORITMO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PRUEBAS PRELIMINARES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92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INTERFZ PARA CARGAR DATOS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INTERFAZ PARA MOSTRAR DATOS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INTEGRAR CON EL SISTEMA GENERAL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VALIDAR CARGA Y SALIDA DE DATOS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92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INTEGRACION DE LA INTERFAZ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INTEGRACION DE LA INTERFAZ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APOYAR A LOS FRONTENDS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72727"/>
                          </a:solidFill>
                          <a:latin typeface="Open Sauce"/>
                        </a:rPr>
                        <a:t>PRUEBAS DE USABILIDAD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1216990" y="785543"/>
            <a:ext cx="16042310" cy="2611706"/>
            <a:chOff x="0" y="0"/>
            <a:chExt cx="21389747" cy="348227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72959"/>
              <a:ext cx="21389747" cy="3409316"/>
              <a:chOff x="0" y="0"/>
              <a:chExt cx="4274726" cy="68134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74726" cy="681349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681349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681349"/>
                    </a:lnTo>
                    <a:lnTo>
                      <a:pt x="0" y="681349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4274726" cy="7099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75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1389747" cy="857201"/>
              <a:chOff x="0" y="0"/>
              <a:chExt cx="4274726" cy="17131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713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C785DB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4274726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75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491770" y="243151"/>
              <a:ext cx="370899" cy="370899"/>
            </a:xfrm>
            <a:custGeom>
              <a:avLst/>
              <a:gdLst/>
              <a:ahLst/>
              <a:cxnLst/>
              <a:rect l="l" t="t" r="r" b="b"/>
              <a:pathLst>
                <a:path w="370899" h="370899">
                  <a:moveTo>
                    <a:pt x="0" y="0"/>
                  </a:moveTo>
                  <a:lnTo>
                    <a:pt x="370900" y="0"/>
                  </a:lnTo>
                  <a:lnTo>
                    <a:pt x="370900" y="370899"/>
                  </a:lnTo>
                  <a:lnTo>
                    <a:pt x="0" y="37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597253"/>
            <a:ext cx="16042310" cy="2611706"/>
            <a:chOff x="0" y="0"/>
            <a:chExt cx="21389747" cy="348227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72959"/>
              <a:ext cx="21389747" cy="3409316"/>
              <a:chOff x="0" y="0"/>
              <a:chExt cx="4274726" cy="68134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74726" cy="681349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681349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681349"/>
                    </a:lnTo>
                    <a:lnTo>
                      <a:pt x="0" y="681349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4274726" cy="7099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75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21389747" cy="857201"/>
              <a:chOff x="0" y="0"/>
              <a:chExt cx="4274726" cy="17131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274726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713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FF992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4274726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75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491770" y="243151"/>
              <a:ext cx="370899" cy="370899"/>
            </a:xfrm>
            <a:custGeom>
              <a:avLst/>
              <a:gdLst/>
              <a:ahLst/>
              <a:cxnLst/>
              <a:rect l="l" t="t" r="r" b="b"/>
              <a:pathLst>
                <a:path w="370899" h="370899">
                  <a:moveTo>
                    <a:pt x="0" y="0"/>
                  </a:moveTo>
                  <a:lnTo>
                    <a:pt x="370900" y="0"/>
                  </a:lnTo>
                  <a:lnTo>
                    <a:pt x="370900" y="370899"/>
                  </a:lnTo>
                  <a:lnTo>
                    <a:pt x="0" y="37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38702" y="1382757"/>
            <a:ext cx="14751291" cy="145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60"/>
              </a:lnSpc>
              <a:spcBef>
                <a:spcPct val="0"/>
              </a:spcBef>
            </a:pPr>
            <a:r>
              <a:rPr lang="en-US" sz="9400">
                <a:solidFill>
                  <a:srgbClr val="FFACC2"/>
                </a:solidFill>
                <a:latin typeface="Joint"/>
              </a:rPr>
              <a:t>SEMANA 2 - IMPLEMENTAR Y DISEÑAR</a:t>
            </a:r>
          </a:p>
        </p:txBody>
      </p:sp>
      <p:sp>
        <p:nvSpPr>
          <p:cNvPr id="22" name="Freeform 22"/>
          <p:cNvSpPr/>
          <p:nvPr/>
        </p:nvSpPr>
        <p:spPr>
          <a:xfrm>
            <a:off x="862559" y="2408075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7" y="0"/>
                </a:lnTo>
                <a:lnTo>
                  <a:pt x="1011237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16217767" y="3054771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7068800" y="5905269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4754783" y="9370267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7" y="0"/>
                </a:lnTo>
                <a:lnTo>
                  <a:pt x="1011237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756475" y="6798485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0" y="0"/>
                </a:lnTo>
                <a:lnTo>
                  <a:pt x="544450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9852245" y="9381778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8" name="Freeform 28"/>
          <p:cNvSpPr/>
          <p:nvPr/>
        </p:nvSpPr>
        <p:spPr>
          <a:xfrm>
            <a:off x="16915668" y="3054771"/>
            <a:ext cx="544451" cy="483077"/>
          </a:xfrm>
          <a:custGeom>
            <a:avLst/>
            <a:gdLst/>
            <a:ahLst/>
            <a:cxnLst/>
            <a:rect l="l" t="t" r="r" b="b"/>
            <a:pathLst>
              <a:path w="544451" h="483077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BE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35961" y="2586398"/>
          <a:ext cx="13514214" cy="7107753"/>
        </p:xfrm>
        <a:graphic>
          <a:graphicData uri="http://schemas.openxmlformats.org/drawingml/2006/table">
            <a:tbl>
              <a:tblPr/>
              <a:tblGrid>
                <a:gridCol w="223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7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313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zord Mono"/>
                        </a:rPr>
                        <a:t>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3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zord Mono"/>
                        </a:rPr>
                        <a:t>NOMBRE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3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zord Mono"/>
                        </a:rPr>
                        <a:t>ACTIVIDAD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63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475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919"/>
                          </a:solidFill>
                          <a:latin typeface="Lazord Mono"/>
                        </a:rPr>
                        <a:t>FRONTEND</a:t>
                      </a:r>
                      <a:endParaRPr lang="en-US" sz="1100"/>
                    </a:p>
                    <a:p>
                      <a:pPr>
                        <a:lnSpc>
                          <a:spcPts val="363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GAEL EMILIANO ANYA GARCIA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marL="539746" lvl="1" indent="-269873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VISUALIZACION DE RUTAS</a:t>
                      </a:r>
                      <a:endParaRPr lang="en-US" sz="1100"/>
                    </a:p>
                    <a:p>
                      <a:pPr marL="539746" lvl="1" indent="-269873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DOCUMENTACION DE INTERFAZ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6450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FRONTEND2</a:t>
                      </a:r>
                      <a:endParaRPr lang="en-US" sz="1100"/>
                    </a:p>
                    <a:p>
                      <a:pPr>
                        <a:lnSpc>
                          <a:spcPts val="349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NAYLEA DANAE SILVA PENALOZA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marL="539746" lvl="1" indent="-269873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MEJORAS DE DISEÑO</a:t>
                      </a:r>
                      <a:endParaRPr lang="en-US" sz="1100"/>
                    </a:p>
                    <a:p>
                      <a:pPr marL="539746" lvl="1" indent="-269873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DOCUMENTACION DE DISEÑO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450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CARLOS HUMBERTO AVILA SANCHEZ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marL="539746" lvl="1" indent="-269873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OPTIMIZAR E IMPLEMENTAR</a:t>
                      </a:r>
                      <a:endParaRPr lang="en-US" sz="1100"/>
                    </a:p>
                    <a:p>
                      <a:pPr marL="539746" lvl="1" indent="-269873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DOCUMENTACION DEL ALGORTIMO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961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TESTER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NAHOMI IZTEL LUNA ORNELAS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marL="539746" lvl="1" indent="-269873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EJECUTAR PRUEBAS</a:t>
                      </a:r>
                      <a:endParaRPr lang="en-US" sz="1100"/>
                    </a:p>
                    <a:p>
                      <a:pPr marL="539746" lvl="1" indent="-269873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VALIDAR </a:t>
                      </a:r>
                    </a:p>
                    <a:p>
                      <a:pPr marL="539746" lvl="1" indent="-269873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Lazord Mono"/>
                        </a:rPr>
                        <a:t>DOCUMENTACION DEL RENDIMIENTO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605198"/>
            <a:ext cx="11610181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191919"/>
                </a:solidFill>
                <a:latin typeface="Lazord Mono"/>
              </a:rPr>
              <a:t>SEMANA 3 - OPTIMIZAR Y PROBAR</a:t>
            </a:r>
          </a:p>
        </p:txBody>
      </p:sp>
      <p:sp>
        <p:nvSpPr>
          <p:cNvPr id="4" name="Freeform 4"/>
          <p:cNvSpPr/>
          <p:nvPr/>
        </p:nvSpPr>
        <p:spPr>
          <a:xfrm>
            <a:off x="13850175" y="2130049"/>
            <a:ext cx="3013451" cy="3013451"/>
          </a:xfrm>
          <a:custGeom>
            <a:avLst/>
            <a:gdLst/>
            <a:ahLst/>
            <a:cxnLst/>
            <a:rect l="l" t="t" r="r" b="b"/>
            <a:pathLst>
              <a:path w="3013451" h="3013451">
                <a:moveTo>
                  <a:pt x="0" y="0"/>
                </a:moveTo>
                <a:lnTo>
                  <a:pt x="3013450" y="0"/>
                </a:lnTo>
                <a:lnTo>
                  <a:pt x="3013450" y="3013451"/>
                </a:lnTo>
                <a:lnTo>
                  <a:pt x="0" y="3013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4919357" y="557521"/>
            <a:ext cx="3396702" cy="3396702"/>
          </a:xfrm>
          <a:custGeom>
            <a:avLst/>
            <a:gdLst/>
            <a:ahLst/>
            <a:cxnLst/>
            <a:rect l="l" t="t" r="r" b="b"/>
            <a:pathLst>
              <a:path w="3396702" h="3396702">
                <a:moveTo>
                  <a:pt x="0" y="0"/>
                </a:moveTo>
                <a:lnTo>
                  <a:pt x="3396702" y="0"/>
                </a:lnTo>
                <a:lnTo>
                  <a:pt x="3396702" y="3396702"/>
                </a:lnTo>
                <a:lnTo>
                  <a:pt x="0" y="3396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16617708" y="2386698"/>
            <a:ext cx="934159" cy="908428"/>
            <a:chOff x="0" y="0"/>
            <a:chExt cx="4390607" cy="4269668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4245827" cy="4124888"/>
            </a:xfrm>
            <a:custGeom>
              <a:avLst/>
              <a:gdLst/>
              <a:ahLst/>
              <a:cxnLst/>
              <a:rect l="l" t="t" r="r" b="b"/>
              <a:pathLst>
                <a:path w="4245827" h="4124888">
                  <a:moveTo>
                    <a:pt x="0" y="0"/>
                  </a:moveTo>
                  <a:lnTo>
                    <a:pt x="4245827" y="0"/>
                  </a:lnTo>
                  <a:lnTo>
                    <a:pt x="4245827" y="4124888"/>
                  </a:lnTo>
                  <a:lnTo>
                    <a:pt x="0" y="4124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4390606" cy="4269668"/>
            </a:xfrm>
            <a:custGeom>
              <a:avLst/>
              <a:gdLst/>
              <a:ahLst/>
              <a:cxnLst/>
              <a:rect l="l" t="t" r="r" b="b"/>
              <a:pathLst>
                <a:path w="4390606" h="4269668">
                  <a:moveTo>
                    <a:pt x="4245826" y="4124888"/>
                  </a:moveTo>
                  <a:lnTo>
                    <a:pt x="4390606" y="4124888"/>
                  </a:lnTo>
                  <a:lnTo>
                    <a:pt x="4390606" y="4269668"/>
                  </a:lnTo>
                  <a:lnTo>
                    <a:pt x="4245826" y="4269668"/>
                  </a:lnTo>
                  <a:lnTo>
                    <a:pt x="4245826" y="412488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24888"/>
                  </a:lnTo>
                  <a:lnTo>
                    <a:pt x="0" y="4124888"/>
                  </a:lnTo>
                  <a:lnTo>
                    <a:pt x="0" y="144780"/>
                  </a:lnTo>
                  <a:close/>
                  <a:moveTo>
                    <a:pt x="0" y="4124888"/>
                  </a:moveTo>
                  <a:lnTo>
                    <a:pt x="144780" y="4124888"/>
                  </a:lnTo>
                  <a:lnTo>
                    <a:pt x="144780" y="4269668"/>
                  </a:lnTo>
                  <a:lnTo>
                    <a:pt x="0" y="4269668"/>
                  </a:lnTo>
                  <a:lnTo>
                    <a:pt x="0" y="4124888"/>
                  </a:lnTo>
                  <a:close/>
                  <a:moveTo>
                    <a:pt x="4245826" y="144780"/>
                  </a:moveTo>
                  <a:lnTo>
                    <a:pt x="4390606" y="144780"/>
                  </a:lnTo>
                  <a:lnTo>
                    <a:pt x="4390606" y="4124888"/>
                  </a:lnTo>
                  <a:lnTo>
                    <a:pt x="4245826" y="4124888"/>
                  </a:lnTo>
                  <a:lnTo>
                    <a:pt x="4245826" y="144780"/>
                  </a:lnTo>
                  <a:close/>
                  <a:moveTo>
                    <a:pt x="144780" y="4124888"/>
                  </a:moveTo>
                  <a:lnTo>
                    <a:pt x="4245826" y="4124888"/>
                  </a:lnTo>
                  <a:lnTo>
                    <a:pt x="4245826" y="4269668"/>
                  </a:lnTo>
                  <a:lnTo>
                    <a:pt x="144780" y="4269668"/>
                  </a:lnTo>
                  <a:lnTo>
                    <a:pt x="144780" y="4124888"/>
                  </a:lnTo>
                  <a:close/>
                  <a:moveTo>
                    <a:pt x="4245826" y="0"/>
                  </a:moveTo>
                  <a:lnTo>
                    <a:pt x="4390606" y="0"/>
                  </a:lnTo>
                  <a:lnTo>
                    <a:pt x="4390606" y="144780"/>
                  </a:lnTo>
                  <a:lnTo>
                    <a:pt x="4245826" y="144780"/>
                  </a:lnTo>
                  <a:lnTo>
                    <a:pt x="424582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45826" y="0"/>
                  </a:lnTo>
                  <a:lnTo>
                    <a:pt x="424582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499511" y="2386698"/>
            <a:ext cx="934159" cy="908428"/>
            <a:chOff x="0" y="0"/>
            <a:chExt cx="4390607" cy="4269668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4245827" cy="4124888"/>
            </a:xfrm>
            <a:custGeom>
              <a:avLst/>
              <a:gdLst/>
              <a:ahLst/>
              <a:cxnLst/>
              <a:rect l="l" t="t" r="r" b="b"/>
              <a:pathLst>
                <a:path w="4245827" h="4124888">
                  <a:moveTo>
                    <a:pt x="0" y="0"/>
                  </a:moveTo>
                  <a:lnTo>
                    <a:pt x="4245827" y="0"/>
                  </a:lnTo>
                  <a:lnTo>
                    <a:pt x="4245827" y="4124888"/>
                  </a:lnTo>
                  <a:lnTo>
                    <a:pt x="0" y="4124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390606" cy="4269668"/>
            </a:xfrm>
            <a:custGeom>
              <a:avLst/>
              <a:gdLst/>
              <a:ahLst/>
              <a:cxnLst/>
              <a:rect l="l" t="t" r="r" b="b"/>
              <a:pathLst>
                <a:path w="4390606" h="4269668">
                  <a:moveTo>
                    <a:pt x="4245826" y="4124888"/>
                  </a:moveTo>
                  <a:lnTo>
                    <a:pt x="4390606" y="4124888"/>
                  </a:lnTo>
                  <a:lnTo>
                    <a:pt x="4390606" y="4269668"/>
                  </a:lnTo>
                  <a:lnTo>
                    <a:pt x="4245826" y="4269668"/>
                  </a:lnTo>
                  <a:lnTo>
                    <a:pt x="4245826" y="412488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24888"/>
                  </a:lnTo>
                  <a:lnTo>
                    <a:pt x="0" y="4124888"/>
                  </a:lnTo>
                  <a:lnTo>
                    <a:pt x="0" y="144780"/>
                  </a:lnTo>
                  <a:close/>
                  <a:moveTo>
                    <a:pt x="0" y="4124888"/>
                  </a:moveTo>
                  <a:lnTo>
                    <a:pt x="144780" y="4124888"/>
                  </a:lnTo>
                  <a:lnTo>
                    <a:pt x="144780" y="4269668"/>
                  </a:lnTo>
                  <a:lnTo>
                    <a:pt x="0" y="4269668"/>
                  </a:lnTo>
                  <a:lnTo>
                    <a:pt x="0" y="4124888"/>
                  </a:lnTo>
                  <a:close/>
                  <a:moveTo>
                    <a:pt x="4245826" y="144780"/>
                  </a:moveTo>
                  <a:lnTo>
                    <a:pt x="4390606" y="144780"/>
                  </a:lnTo>
                  <a:lnTo>
                    <a:pt x="4390606" y="4124888"/>
                  </a:lnTo>
                  <a:lnTo>
                    <a:pt x="4245826" y="4124888"/>
                  </a:lnTo>
                  <a:lnTo>
                    <a:pt x="4245826" y="144780"/>
                  </a:lnTo>
                  <a:close/>
                  <a:moveTo>
                    <a:pt x="144780" y="4124888"/>
                  </a:moveTo>
                  <a:lnTo>
                    <a:pt x="4245826" y="4124888"/>
                  </a:lnTo>
                  <a:lnTo>
                    <a:pt x="4245826" y="4269668"/>
                  </a:lnTo>
                  <a:lnTo>
                    <a:pt x="144780" y="4269668"/>
                  </a:lnTo>
                  <a:lnTo>
                    <a:pt x="144780" y="4124888"/>
                  </a:lnTo>
                  <a:close/>
                  <a:moveTo>
                    <a:pt x="4245826" y="0"/>
                  </a:moveTo>
                  <a:lnTo>
                    <a:pt x="4390606" y="0"/>
                  </a:lnTo>
                  <a:lnTo>
                    <a:pt x="4390606" y="144780"/>
                  </a:lnTo>
                  <a:lnTo>
                    <a:pt x="4245826" y="144780"/>
                  </a:lnTo>
                  <a:lnTo>
                    <a:pt x="424582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245826" y="0"/>
                  </a:lnTo>
                  <a:lnTo>
                    <a:pt x="424582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829345" y="2586398"/>
            <a:ext cx="510885" cy="509027"/>
          </a:xfrm>
          <a:custGeom>
            <a:avLst/>
            <a:gdLst/>
            <a:ahLst/>
            <a:cxnLst/>
            <a:rect l="l" t="t" r="r" b="b"/>
            <a:pathLst>
              <a:path w="510885" h="509027">
                <a:moveTo>
                  <a:pt x="0" y="0"/>
                </a:moveTo>
                <a:lnTo>
                  <a:pt x="510885" y="0"/>
                </a:lnTo>
                <a:lnTo>
                  <a:pt x="510885" y="509027"/>
                </a:lnTo>
                <a:lnTo>
                  <a:pt x="0" y="509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TextBox 13"/>
          <p:cNvSpPr txBox="1"/>
          <p:nvPr/>
        </p:nvSpPr>
        <p:spPr>
          <a:xfrm>
            <a:off x="15499511" y="1432334"/>
            <a:ext cx="223639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191919"/>
                </a:solidFill>
                <a:latin typeface="Lazord Mono"/>
              </a:rPr>
              <a:t>Status: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711148" y="2598009"/>
            <a:ext cx="510885" cy="485805"/>
          </a:xfrm>
          <a:custGeom>
            <a:avLst/>
            <a:gdLst/>
            <a:ahLst/>
            <a:cxnLst/>
            <a:rect l="l" t="t" r="r" b="b"/>
            <a:pathLst>
              <a:path w="510885" h="485805">
                <a:moveTo>
                  <a:pt x="0" y="0"/>
                </a:moveTo>
                <a:lnTo>
                  <a:pt x="510885" y="0"/>
                </a:lnTo>
                <a:lnTo>
                  <a:pt x="510885" y="485805"/>
                </a:lnTo>
                <a:lnTo>
                  <a:pt x="0" y="485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747323" y="363765"/>
          <a:ext cx="15130002" cy="9392741"/>
        </p:xfrm>
        <a:graphic>
          <a:graphicData uri="http://schemas.openxmlformats.org/drawingml/2006/table">
            <a:tbl>
              <a:tblPr/>
              <a:tblGrid>
                <a:gridCol w="15130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70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210 8비트"/>
                        </a:rPr>
                        <a:t>PROJECT MANAGER - CARLOS ANDRES CHICO AGUAYO</a:t>
                      </a:r>
                      <a:endParaRPr lang="en-US" sz="1100"/>
                    </a:p>
                  </a:txBody>
                  <a:tcPr marL="91474" marR="91474" marT="91474" marB="91474" anchor="ctr">
                    <a:lnL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1605">
                <a:tc>
                  <a:txBody>
                    <a:bodyPr/>
                    <a:lstStyle/>
                    <a:p>
                      <a:pPr algn="ctr">
                        <a:lnSpc>
                          <a:spcPts val="5879"/>
                        </a:lnSpc>
                        <a:defRPr/>
                      </a:pPr>
                      <a:r>
                        <a:rPr lang="en-US" sz="4199">
                          <a:solidFill>
                            <a:srgbClr val="191919"/>
                          </a:solidFill>
                          <a:latin typeface="Retropix"/>
                        </a:rPr>
                        <a:t>ACTIVIDADES POR SEMANA</a:t>
                      </a:r>
                      <a:endParaRPr lang="en-US" sz="1100"/>
                    </a:p>
                  </a:txBody>
                  <a:tcPr marL="91474" marR="91474" marT="91474" marB="91474" anchor="ctr">
                    <a:lnL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464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919"/>
                          </a:solidFill>
                          <a:latin typeface="Retropix"/>
                        </a:rPr>
                        <a:t>INFORMES DE ACTIVIDADES</a:t>
                      </a:r>
                      <a:endParaRPr lang="en-US" sz="1100"/>
                    </a:p>
                  </a:txBody>
                  <a:tcPr marL="91474" marR="91474" marT="91474" marB="91474" anchor="ctr">
                    <a:lnL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5028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919"/>
                          </a:solidFill>
                          <a:latin typeface="Retropix"/>
                        </a:rPr>
                        <a:t>REVISION DE RECURSOS</a:t>
                      </a:r>
                      <a:endParaRPr lang="en-US" sz="1100"/>
                    </a:p>
                  </a:txBody>
                  <a:tcPr marL="91474" marR="91474" marT="91474" marB="91474" anchor="ctr">
                    <a:lnL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3255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919"/>
                          </a:solidFill>
                          <a:latin typeface="Retropix"/>
                        </a:rPr>
                        <a:t>REVISION DE CALIDAD</a:t>
                      </a:r>
                      <a:endParaRPr lang="en-US" sz="1100"/>
                    </a:p>
                  </a:txBody>
                  <a:tcPr marL="91474" marR="91474" marT="91474" marB="91474" anchor="ctr">
                    <a:lnL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6561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919"/>
                          </a:solidFill>
                          <a:latin typeface="Retropix"/>
                        </a:rPr>
                        <a:t>SEGUIMIENTO DE RIESGO</a:t>
                      </a:r>
                      <a:endParaRPr lang="en-US" sz="1100"/>
                    </a:p>
                  </a:txBody>
                  <a:tcPr marL="91474" marR="91474" marT="91474" marB="91474" anchor="ctr">
                    <a:lnL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7940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91919"/>
                          </a:solidFill>
                          <a:latin typeface="Retropix"/>
                        </a:rPr>
                        <a:t>PLANIFICACION PARA LA SEMANA</a:t>
                      </a:r>
                      <a:endParaRPr lang="en-US" sz="1100"/>
                    </a:p>
                  </a:txBody>
                  <a:tcPr marL="91474" marR="91474" marT="91474" marB="91474" anchor="ctr">
                    <a:lnL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2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-362607" y="-197069"/>
            <a:ext cx="1391307" cy="10712669"/>
            <a:chOff x="0" y="0"/>
            <a:chExt cx="366435" cy="28214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6435" cy="2821444"/>
            </a:xfrm>
            <a:custGeom>
              <a:avLst/>
              <a:gdLst/>
              <a:ahLst/>
              <a:cxnLst/>
              <a:rect l="l" t="t" r="r" b="b"/>
              <a:pathLst>
                <a:path w="366435" h="2821444">
                  <a:moveTo>
                    <a:pt x="0" y="0"/>
                  </a:moveTo>
                  <a:lnTo>
                    <a:pt x="366435" y="0"/>
                  </a:lnTo>
                  <a:lnTo>
                    <a:pt x="366435" y="2821444"/>
                  </a:lnTo>
                  <a:lnTo>
                    <a:pt x="0" y="2821444"/>
                  </a:lnTo>
                  <a:close/>
                </a:path>
              </a:pathLst>
            </a:custGeom>
            <a:solidFill>
              <a:srgbClr val="FB8B62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66435" cy="2888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5422" y="363765"/>
            <a:ext cx="429877" cy="427585"/>
          </a:xfrm>
          <a:custGeom>
            <a:avLst/>
            <a:gdLst/>
            <a:ahLst/>
            <a:cxnLst/>
            <a:rect l="l" t="t" r="r" b="b"/>
            <a:pathLst>
              <a:path w="429877" h="427585">
                <a:moveTo>
                  <a:pt x="0" y="0"/>
                </a:moveTo>
                <a:lnTo>
                  <a:pt x="429876" y="0"/>
                </a:lnTo>
                <a:lnTo>
                  <a:pt x="429876" y="427585"/>
                </a:lnTo>
                <a:lnTo>
                  <a:pt x="0" y="427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068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-2794277">
            <a:off x="16106708" y="-227246"/>
            <a:ext cx="1129691" cy="2417626"/>
          </a:xfrm>
          <a:custGeom>
            <a:avLst/>
            <a:gdLst/>
            <a:ahLst/>
            <a:cxnLst/>
            <a:rect l="l" t="t" r="r" b="b"/>
            <a:pathLst>
              <a:path w="1129691" h="2417626">
                <a:moveTo>
                  <a:pt x="0" y="0"/>
                </a:moveTo>
                <a:lnTo>
                  <a:pt x="1129691" y="0"/>
                </a:lnTo>
                <a:lnTo>
                  <a:pt x="1129691" y="2417626"/>
                </a:lnTo>
                <a:lnTo>
                  <a:pt x="0" y="2417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943531" y="8427313"/>
            <a:ext cx="1607583" cy="1661975"/>
          </a:xfrm>
          <a:custGeom>
            <a:avLst/>
            <a:gdLst/>
            <a:ahLst/>
            <a:cxnLst/>
            <a:rect l="l" t="t" r="r" b="b"/>
            <a:pathLst>
              <a:path w="1607583" h="1661975">
                <a:moveTo>
                  <a:pt x="0" y="0"/>
                </a:moveTo>
                <a:lnTo>
                  <a:pt x="1607583" y="0"/>
                </a:lnTo>
                <a:lnTo>
                  <a:pt x="1607583" y="1661974"/>
                </a:lnTo>
                <a:lnTo>
                  <a:pt x="0" y="1661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089133" y="0"/>
            <a:ext cx="12198867" cy="4090285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3630" cy="916940"/>
            </a:xfrm>
            <a:custGeom>
              <a:avLst/>
              <a:gdLst/>
              <a:ahLst/>
              <a:cxnLst/>
              <a:rect l="l" t="t" r="r" b="b"/>
              <a:pathLst>
                <a:path w="18883630" h="916940">
                  <a:moveTo>
                    <a:pt x="18883630" y="670560"/>
                  </a:moveTo>
                  <a:lnTo>
                    <a:pt x="18883630" y="916940"/>
                  </a:lnTo>
                  <a:lnTo>
                    <a:pt x="0" y="91694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271780"/>
                  </a:lnTo>
                  <a:moveTo>
                    <a:pt x="18883630" y="271780"/>
                  </a:moveTo>
                  <a:lnTo>
                    <a:pt x="18883630" y="670560"/>
                  </a:lnTo>
                </a:path>
              </a:pathLst>
            </a:custGeom>
            <a:solidFill>
              <a:srgbClr val="FFACC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3630" cy="5377180"/>
            </a:xfrm>
            <a:custGeom>
              <a:avLst/>
              <a:gdLst/>
              <a:ahLst/>
              <a:cxnLst/>
              <a:rect l="l" t="t" r="r" b="b"/>
              <a:pathLst>
                <a:path w="18883630" h="5377180">
                  <a:moveTo>
                    <a:pt x="18883630" y="1172210"/>
                  </a:moveTo>
                  <a:lnTo>
                    <a:pt x="18883630" y="5377180"/>
                  </a:lnTo>
                  <a:lnTo>
                    <a:pt x="10957560" y="5377180"/>
                  </a:lnTo>
                  <a:moveTo>
                    <a:pt x="10957560" y="5377180"/>
                  </a:moveTo>
                  <a:lnTo>
                    <a:pt x="0" y="537718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1172210"/>
                  </a:lnTo>
                </a:path>
              </a:pathLst>
            </a:custGeom>
            <a:blipFill>
              <a:blip r:embed="rId2"/>
              <a:stretch>
                <a:fillRect t="-213550" b="-213550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>
              <a:off x="317500" y="299720"/>
              <a:ext cx="1515110" cy="369570"/>
            </a:xfrm>
            <a:custGeom>
              <a:avLst/>
              <a:gdLst/>
              <a:ahLst/>
              <a:cxnLst/>
              <a:rect l="l" t="t" r="r" b="b"/>
              <a:pathLst>
                <a:path w="1515110" h="369570">
                  <a:moveTo>
                    <a:pt x="368300" y="185420"/>
                  </a:moveTo>
                  <a:cubicBezTo>
                    <a:pt x="368300" y="287020"/>
                    <a:pt x="285750" y="369570"/>
                    <a:pt x="184150" y="369570"/>
                  </a:cubicBezTo>
                  <a:cubicBezTo>
                    <a:pt x="82550" y="369570"/>
                    <a:pt x="0" y="287020"/>
                    <a:pt x="0" y="185420"/>
                  </a:cubicBezTo>
                  <a:cubicBezTo>
                    <a:pt x="0" y="83820"/>
                    <a:pt x="82550" y="1270"/>
                    <a:pt x="184150" y="1270"/>
                  </a:cubicBezTo>
                  <a:cubicBezTo>
                    <a:pt x="285750" y="1270"/>
                    <a:pt x="368300" y="82550"/>
                    <a:pt x="368300" y="18542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C785D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8939509" cy="6350000"/>
            </a:xfrm>
            <a:custGeom>
              <a:avLst/>
              <a:gdLst/>
              <a:ahLst/>
              <a:cxnLst/>
              <a:rect l="l" t="t" r="r" b="b"/>
              <a:pathLst>
                <a:path w="18939509" h="6350000">
                  <a:moveTo>
                    <a:pt x="18911570" y="6350000"/>
                  </a:moveTo>
                  <a:lnTo>
                    <a:pt x="27940" y="6350000"/>
                  </a:lnTo>
                  <a:cubicBezTo>
                    <a:pt x="12700" y="6350000"/>
                    <a:pt x="0" y="6337300"/>
                    <a:pt x="0" y="632206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6322060"/>
                  </a:lnTo>
                  <a:cubicBezTo>
                    <a:pt x="18938239" y="6337300"/>
                    <a:pt x="18926811" y="6350000"/>
                    <a:pt x="18911570" y="6350000"/>
                  </a:cubicBezTo>
                  <a:close/>
                  <a:moveTo>
                    <a:pt x="55880" y="6294120"/>
                  </a:moveTo>
                  <a:lnTo>
                    <a:pt x="18883630" y="629412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6294120"/>
                  </a:lnTo>
                  <a:close/>
                  <a:moveTo>
                    <a:pt x="18911570" y="972820"/>
                  </a:moveTo>
                  <a:lnTo>
                    <a:pt x="27940" y="972820"/>
                  </a:lnTo>
                  <a:cubicBezTo>
                    <a:pt x="12700" y="972820"/>
                    <a:pt x="0" y="960120"/>
                    <a:pt x="0" y="94488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944880"/>
                  </a:lnTo>
                  <a:cubicBezTo>
                    <a:pt x="18938239" y="960120"/>
                    <a:pt x="18926811" y="972820"/>
                    <a:pt x="18911570" y="972820"/>
                  </a:cubicBezTo>
                  <a:close/>
                  <a:moveTo>
                    <a:pt x="55880" y="916940"/>
                  </a:moveTo>
                  <a:lnTo>
                    <a:pt x="18883630" y="91694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916940"/>
                  </a:lnTo>
                  <a:close/>
                  <a:moveTo>
                    <a:pt x="501650" y="695960"/>
                  </a:moveTo>
                  <a:cubicBezTo>
                    <a:pt x="384810" y="695960"/>
                    <a:pt x="289560" y="600710"/>
                    <a:pt x="289560" y="483870"/>
                  </a:cubicBezTo>
                  <a:cubicBezTo>
                    <a:pt x="289560" y="367030"/>
                    <a:pt x="384810" y="271780"/>
                    <a:pt x="501650" y="271780"/>
                  </a:cubicBezTo>
                  <a:cubicBezTo>
                    <a:pt x="618490" y="271780"/>
                    <a:pt x="713740" y="367030"/>
                    <a:pt x="713740" y="483870"/>
                  </a:cubicBezTo>
                  <a:cubicBezTo>
                    <a:pt x="713740" y="600710"/>
                    <a:pt x="618490" y="695960"/>
                    <a:pt x="501650" y="695960"/>
                  </a:cubicBezTo>
                  <a:close/>
                  <a:moveTo>
                    <a:pt x="501650" y="327660"/>
                  </a:moveTo>
                  <a:cubicBezTo>
                    <a:pt x="415290" y="327660"/>
                    <a:pt x="345440" y="397510"/>
                    <a:pt x="345440" y="483870"/>
                  </a:cubicBezTo>
                  <a:cubicBezTo>
                    <a:pt x="345440" y="570230"/>
                    <a:pt x="415290" y="640080"/>
                    <a:pt x="501650" y="640080"/>
                  </a:cubicBezTo>
                  <a:cubicBezTo>
                    <a:pt x="588010" y="640080"/>
                    <a:pt x="657860" y="570230"/>
                    <a:pt x="657860" y="483870"/>
                  </a:cubicBezTo>
                  <a:cubicBezTo>
                    <a:pt x="657860" y="397510"/>
                    <a:pt x="588010" y="327660"/>
                    <a:pt x="501650" y="327660"/>
                  </a:cubicBezTo>
                  <a:close/>
                  <a:moveTo>
                    <a:pt x="1074420" y="695960"/>
                  </a:moveTo>
                  <a:cubicBezTo>
                    <a:pt x="957580" y="695960"/>
                    <a:pt x="862330" y="600710"/>
                    <a:pt x="862330" y="483870"/>
                  </a:cubicBezTo>
                  <a:cubicBezTo>
                    <a:pt x="862330" y="367030"/>
                    <a:pt x="957580" y="271780"/>
                    <a:pt x="1074420" y="271780"/>
                  </a:cubicBezTo>
                  <a:cubicBezTo>
                    <a:pt x="1191260" y="271780"/>
                    <a:pt x="1286510" y="367030"/>
                    <a:pt x="1286510" y="483870"/>
                  </a:cubicBezTo>
                  <a:cubicBezTo>
                    <a:pt x="1286510" y="600710"/>
                    <a:pt x="1191260" y="695960"/>
                    <a:pt x="1074420" y="695960"/>
                  </a:cubicBezTo>
                  <a:close/>
                  <a:moveTo>
                    <a:pt x="1074420" y="327660"/>
                  </a:moveTo>
                  <a:cubicBezTo>
                    <a:pt x="988060" y="327660"/>
                    <a:pt x="918210" y="397510"/>
                    <a:pt x="918210" y="483870"/>
                  </a:cubicBezTo>
                  <a:cubicBezTo>
                    <a:pt x="918210" y="570230"/>
                    <a:pt x="988060" y="640080"/>
                    <a:pt x="1074420" y="640080"/>
                  </a:cubicBezTo>
                  <a:cubicBezTo>
                    <a:pt x="1160780" y="640080"/>
                    <a:pt x="1230630" y="570230"/>
                    <a:pt x="1230630" y="483870"/>
                  </a:cubicBezTo>
                  <a:cubicBezTo>
                    <a:pt x="1230630" y="397510"/>
                    <a:pt x="1160780" y="327660"/>
                    <a:pt x="1074420" y="327660"/>
                  </a:cubicBezTo>
                  <a:close/>
                  <a:moveTo>
                    <a:pt x="1648460" y="695960"/>
                  </a:moveTo>
                  <a:cubicBezTo>
                    <a:pt x="1531620" y="695960"/>
                    <a:pt x="1436370" y="600710"/>
                    <a:pt x="1436370" y="483870"/>
                  </a:cubicBezTo>
                  <a:cubicBezTo>
                    <a:pt x="1436370" y="367030"/>
                    <a:pt x="1531620" y="271780"/>
                    <a:pt x="1648460" y="271780"/>
                  </a:cubicBezTo>
                  <a:cubicBezTo>
                    <a:pt x="1765300" y="271780"/>
                    <a:pt x="1860550" y="367030"/>
                    <a:pt x="1860550" y="483870"/>
                  </a:cubicBezTo>
                  <a:cubicBezTo>
                    <a:pt x="1860550" y="600710"/>
                    <a:pt x="1765300" y="695960"/>
                    <a:pt x="1648460" y="695960"/>
                  </a:cubicBezTo>
                  <a:close/>
                  <a:moveTo>
                    <a:pt x="1648460" y="327660"/>
                  </a:moveTo>
                  <a:cubicBezTo>
                    <a:pt x="1562100" y="327660"/>
                    <a:pt x="1492250" y="397510"/>
                    <a:pt x="1492250" y="483870"/>
                  </a:cubicBezTo>
                  <a:cubicBezTo>
                    <a:pt x="1492250" y="570230"/>
                    <a:pt x="1562100" y="640080"/>
                    <a:pt x="1648460" y="640080"/>
                  </a:cubicBezTo>
                  <a:cubicBezTo>
                    <a:pt x="1734820" y="640080"/>
                    <a:pt x="1804670" y="570230"/>
                    <a:pt x="1804670" y="483870"/>
                  </a:cubicBezTo>
                  <a:cubicBezTo>
                    <a:pt x="1804670" y="397510"/>
                    <a:pt x="1733550" y="327660"/>
                    <a:pt x="1648460" y="327660"/>
                  </a:cubicBezTo>
                  <a:close/>
                  <a:moveTo>
                    <a:pt x="18501361" y="670560"/>
                  </a:moveTo>
                  <a:lnTo>
                    <a:pt x="18501361" y="302260"/>
                  </a:lnTo>
                  <a:cubicBezTo>
                    <a:pt x="18501361" y="287020"/>
                    <a:pt x="18488661" y="274320"/>
                    <a:pt x="18473421" y="274320"/>
                  </a:cubicBezTo>
                  <a:cubicBezTo>
                    <a:pt x="18458182" y="274320"/>
                    <a:pt x="18445482" y="287020"/>
                    <a:pt x="18445482" y="302260"/>
                  </a:cubicBezTo>
                  <a:lnTo>
                    <a:pt x="18445482" y="670560"/>
                  </a:lnTo>
                  <a:cubicBezTo>
                    <a:pt x="18445482" y="685800"/>
                    <a:pt x="18458182" y="698500"/>
                    <a:pt x="18473421" y="698500"/>
                  </a:cubicBezTo>
                  <a:cubicBezTo>
                    <a:pt x="18488661" y="698500"/>
                    <a:pt x="18501361" y="685800"/>
                    <a:pt x="18501361" y="670560"/>
                  </a:cubicBezTo>
                  <a:close/>
                  <a:moveTo>
                    <a:pt x="18685511" y="488950"/>
                  </a:moveTo>
                  <a:cubicBezTo>
                    <a:pt x="18685511" y="473710"/>
                    <a:pt x="18672811" y="461010"/>
                    <a:pt x="18657571" y="461010"/>
                  </a:cubicBezTo>
                  <a:lnTo>
                    <a:pt x="18289271" y="458470"/>
                  </a:lnTo>
                  <a:cubicBezTo>
                    <a:pt x="18275302" y="457200"/>
                    <a:pt x="18261332" y="471170"/>
                    <a:pt x="18261332" y="486410"/>
                  </a:cubicBezTo>
                  <a:cubicBezTo>
                    <a:pt x="18261332" y="501650"/>
                    <a:pt x="18274032" y="514350"/>
                    <a:pt x="18289271" y="514350"/>
                  </a:cubicBezTo>
                  <a:lnTo>
                    <a:pt x="18657571" y="516890"/>
                  </a:lnTo>
                  <a:lnTo>
                    <a:pt x="18657571" y="516890"/>
                  </a:lnTo>
                  <a:cubicBezTo>
                    <a:pt x="18672811" y="516890"/>
                    <a:pt x="18685511" y="504190"/>
                    <a:pt x="18685511" y="488950"/>
                  </a:cubicBez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Freeform 7"/>
          <p:cNvSpPr/>
          <p:nvPr/>
        </p:nvSpPr>
        <p:spPr>
          <a:xfrm>
            <a:off x="-2355573" y="4029284"/>
            <a:ext cx="11705343" cy="8704519"/>
          </a:xfrm>
          <a:custGeom>
            <a:avLst/>
            <a:gdLst/>
            <a:ahLst/>
            <a:cxnLst/>
            <a:rect l="l" t="t" r="r" b="b"/>
            <a:pathLst>
              <a:path w="11705343" h="8704519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5612990" y="514350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1958893" y="3910268"/>
            <a:ext cx="6376732" cy="6376732"/>
          </a:xfrm>
          <a:custGeom>
            <a:avLst/>
            <a:gdLst/>
            <a:ahLst/>
            <a:cxnLst/>
            <a:rect l="l" t="t" r="r" b="b"/>
            <a:pathLst>
              <a:path w="6376732" h="6376732">
                <a:moveTo>
                  <a:pt x="0" y="0"/>
                </a:moveTo>
                <a:lnTo>
                  <a:pt x="6376732" y="0"/>
                </a:lnTo>
                <a:lnTo>
                  <a:pt x="6376732" y="6376732"/>
                </a:lnTo>
                <a:lnTo>
                  <a:pt x="0" y="6376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3548802" y="-2945097"/>
            <a:ext cx="8687389" cy="6460259"/>
          </a:xfrm>
          <a:custGeom>
            <a:avLst/>
            <a:gdLst/>
            <a:ahLst/>
            <a:cxnLst/>
            <a:rect l="l" t="t" r="r" b="b"/>
            <a:pathLst>
              <a:path w="8687389" h="6460259">
                <a:moveTo>
                  <a:pt x="0" y="0"/>
                </a:moveTo>
                <a:lnTo>
                  <a:pt x="8687390" y="0"/>
                </a:lnTo>
                <a:lnTo>
                  <a:pt x="8687390" y="6460258"/>
                </a:lnTo>
                <a:lnTo>
                  <a:pt x="0" y="6460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-239973" y="-354817"/>
            <a:ext cx="6376732" cy="6376732"/>
          </a:xfrm>
          <a:custGeom>
            <a:avLst/>
            <a:gdLst/>
            <a:ahLst/>
            <a:cxnLst/>
            <a:rect l="l" t="t" r="r" b="b"/>
            <a:pathLst>
              <a:path w="6376732" h="6376732">
                <a:moveTo>
                  <a:pt x="0" y="0"/>
                </a:moveTo>
                <a:lnTo>
                  <a:pt x="6376731" y="0"/>
                </a:lnTo>
                <a:lnTo>
                  <a:pt x="6376731" y="6376732"/>
                </a:lnTo>
                <a:lnTo>
                  <a:pt x="0" y="63767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2" name="Group 12"/>
          <p:cNvGrpSpPr/>
          <p:nvPr/>
        </p:nvGrpSpPr>
        <p:grpSpPr>
          <a:xfrm>
            <a:off x="2694997" y="1671624"/>
            <a:ext cx="12898006" cy="6943751"/>
            <a:chOff x="0" y="0"/>
            <a:chExt cx="17197341" cy="925833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73815"/>
              <a:ext cx="17197341" cy="9184520"/>
              <a:chOff x="0" y="0"/>
              <a:chExt cx="3397006" cy="18142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397006" cy="1814226"/>
              </a:xfrm>
              <a:custGeom>
                <a:avLst/>
                <a:gdLst/>
                <a:ahLst/>
                <a:cxnLst/>
                <a:rect l="l" t="t" r="r" b="b"/>
                <a:pathLst>
                  <a:path w="3397006" h="1814226">
                    <a:moveTo>
                      <a:pt x="0" y="0"/>
                    </a:moveTo>
                    <a:lnTo>
                      <a:pt x="3397006" y="0"/>
                    </a:lnTo>
                    <a:lnTo>
                      <a:pt x="3397006" y="1814226"/>
                    </a:lnTo>
                    <a:lnTo>
                      <a:pt x="0" y="1814226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3397006" cy="18428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7197341" cy="867262"/>
              <a:chOff x="0" y="0"/>
              <a:chExt cx="3397006" cy="17131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397006" cy="171311"/>
              </a:xfrm>
              <a:custGeom>
                <a:avLst/>
                <a:gdLst/>
                <a:ahLst/>
                <a:cxnLst/>
                <a:rect l="l" t="t" r="r" b="b"/>
                <a:pathLst>
                  <a:path w="3397006" h="171311">
                    <a:moveTo>
                      <a:pt x="0" y="0"/>
                    </a:moveTo>
                    <a:lnTo>
                      <a:pt x="3397006" y="0"/>
                    </a:lnTo>
                    <a:lnTo>
                      <a:pt x="3397006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3397006" cy="199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497542" y="246005"/>
              <a:ext cx="375253" cy="375253"/>
            </a:xfrm>
            <a:custGeom>
              <a:avLst/>
              <a:gdLst/>
              <a:ahLst/>
              <a:cxnLst/>
              <a:rect l="l" t="t" r="r" b="b"/>
              <a:pathLst>
                <a:path w="375253" h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536952" y="6835273"/>
            <a:ext cx="430372" cy="430372"/>
          </a:xfrm>
          <a:custGeom>
            <a:avLst/>
            <a:gdLst/>
            <a:ahLst/>
            <a:cxnLst/>
            <a:rect l="l" t="t" r="r" b="b"/>
            <a:pathLst>
              <a:path w="430372" h="430372">
                <a:moveTo>
                  <a:pt x="0" y="0"/>
                </a:moveTo>
                <a:lnTo>
                  <a:pt x="430372" y="0"/>
                </a:lnTo>
                <a:lnTo>
                  <a:pt x="430372" y="430371"/>
                </a:lnTo>
                <a:lnTo>
                  <a:pt x="0" y="4303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16240703" y="6142123"/>
            <a:ext cx="903784" cy="903784"/>
          </a:xfrm>
          <a:custGeom>
            <a:avLst/>
            <a:gdLst/>
            <a:ahLst/>
            <a:cxnLst/>
            <a:rect l="l" t="t" r="r" b="b"/>
            <a:pathLst>
              <a:path w="903784" h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16729868" y="8778392"/>
            <a:ext cx="899212" cy="899212"/>
          </a:xfrm>
          <a:custGeom>
            <a:avLst/>
            <a:gdLst/>
            <a:ahLst/>
            <a:cxnLst/>
            <a:rect l="l" t="t" r="r" b="b"/>
            <a:pathLst>
              <a:path w="899212" h="899212">
                <a:moveTo>
                  <a:pt x="0" y="0"/>
                </a:moveTo>
                <a:lnTo>
                  <a:pt x="899211" y="0"/>
                </a:lnTo>
                <a:lnTo>
                  <a:pt x="899211" y="899212"/>
                </a:lnTo>
                <a:lnTo>
                  <a:pt x="0" y="89921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4359248" y="2017874"/>
            <a:ext cx="1253742" cy="1217270"/>
          </a:xfrm>
          <a:custGeom>
            <a:avLst/>
            <a:gdLst/>
            <a:ahLst/>
            <a:cxnLst/>
            <a:rect l="l" t="t" r="r" b="b"/>
            <a:pathLst>
              <a:path w="1253742" h="1217270">
                <a:moveTo>
                  <a:pt x="0" y="0"/>
                </a:moveTo>
                <a:lnTo>
                  <a:pt x="1253742" y="0"/>
                </a:lnTo>
                <a:lnTo>
                  <a:pt x="1253742" y="1217270"/>
                </a:lnTo>
                <a:lnTo>
                  <a:pt x="0" y="12172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3968213" y="6942811"/>
            <a:ext cx="722625" cy="1029647"/>
          </a:xfrm>
          <a:custGeom>
            <a:avLst/>
            <a:gdLst/>
            <a:ahLst/>
            <a:cxnLst/>
            <a:rect l="l" t="t" r="r" b="b"/>
            <a:pathLst>
              <a:path w="722625" h="1029647">
                <a:moveTo>
                  <a:pt x="0" y="0"/>
                </a:moveTo>
                <a:lnTo>
                  <a:pt x="722625" y="0"/>
                </a:lnTo>
                <a:lnTo>
                  <a:pt x="722625" y="1029647"/>
                </a:lnTo>
                <a:lnTo>
                  <a:pt x="0" y="102964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TextBox 25"/>
          <p:cNvSpPr txBox="1"/>
          <p:nvPr/>
        </p:nvSpPr>
        <p:spPr>
          <a:xfrm>
            <a:off x="4282243" y="3682659"/>
            <a:ext cx="9723514" cy="267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9999">
                <a:solidFill>
                  <a:srgbClr val="FFACC2"/>
                </a:solidFill>
                <a:latin typeface="Joint"/>
              </a:rPr>
              <a:t>HALLAZGOS Y CONCLUSIONES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902061" y="3984207"/>
            <a:ext cx="854929" cy="854929"/>
          </a:xfrm>
          <a:custGeom>
            <a:avLst/>
            <a:gdLst/>
            <a:ahLst/>
            <a:cxnLst/>
            <a:rect l="l" t="t" r="r" b="b"/>
            <a:pathLst>
              <a:path w="854929" h="854929">
                <a:moveTo>
                  <a:pt x="0" y="0"/>
                </a:moveTo>
                <a:lnTo>
                  <a:pt x="854929" y="0"/>
                </a:lnTo>
                <a:lnTo>
                  <a:pt x="854929" y="854929"/>
                </a:lnTo>
                <a:lnTo>
                  <a:pt x="0" y="8549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523081" y="2803431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8" name="Freeform 28"/>
          <p:cNvSpPr/>
          <p:nvPr/>
        </p:nvSpPr>
        <p:spPr>
          <a:xfrm>
            <a:off x="1379238" y="1028700"/>
            <a:ext cx="1011238" cy="989174"/>
          </a:xfrm>
          <a:custGeom>
            <a:avLst/>
            <a:gdLst/>
            <a:ahLst/>
            <a:cxnLst/>
            <a:rect l="l" t="t" r="r" b="b"/>
            <a:pathLst>
              <a:path w="1011238" h="989174">
                <a:moveTo>
                  <a:pt x="0" y="0"/>
                </a:moveTo>
                <a:lnTo>
                  <a:pt x="1011238" y="0"/>
                </a:lnTo>
                <a:lnTo>
                  <a:pt x="1011238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9" name="Freeform 29"/>
          <p:cNvSpPr/>
          <p:nvPr/>
        </p:nvSpPr>
        <p:spPr>
          <a:xfrm>
            <a:off x="7249239" y="6766761"/>
            <a:ext cx="3432034" cy="948489"/>
          </a:xfrm>
          <a:custGeom>
            <a:avLst/>
            <a:gdLst/>
            <a:ahLst/>
            <a:cxnLst/>
            <a:rect l="l" t="t" r="r" b="b"/>
            <a:pathLst>
              <a:path w="3432034" h="948489">
                <a:moveTo>
                  <a:pt x="0" y="0"/>
                </a:moveTo>
                <a:lnTo>
                  <a:pt x="3432035" y="0"/>
                </a:lnTo>
                <a:lnTo>
                  <a:pt x="3432035" y="948489"/>
                </a:lnTo>
                <a:lnTo>
                  <a:pt x="0" y="9484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347</Words>
  <Application>Microsoft Office PowerPoint</Application>
  <PresentationFormat>Personalizado</PresentationFormat>
  <Paragraphs>126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8" baseType="lpstr">
      <vt:lpstr>210 8비트</vt:lpstr>
      <vt:lpstr>Titillium Web</vt:lpstr>
      <vt:lpstr>Open Sauce</vt:lpstr>
      <vt:lpstr>Dynamo Bold</vt:lpstr>
      <vt:lpstr>Titillium Web Bold</vt:lpstr>
      <vt:lpstr>Telegraf</vt:lpstr>
      <vt:lpstr>Joint</vt:lpstr>
      <vt:lpstr>Arial</vt:lpstr>
      <vt:lpstr>Open Sauce Medium</vt:lpstr>
      <vt:lpstr>Telegraf Bold</vt:lpstr>
      <vt:lpstr>Calibri</vt:lpstr>
      <vt:lpstr>Titillium Web Semi-Bold</vt:lpstr>
      <vt:lpstr>Lazord Mono</vt:lpstr>
      <vt:lpstr>Loubag</vt:lpstr>
      <vt:lpstr>Comic Sans Bold</vt:lpstr>
      <vt:lpstr>Retropix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Business Presentation in Purple White Teal 3D Style</dc:title>
  <dc:creator>PC</dc:creator>
  <cp:lastModifiedBy>CHICO AGUAYO, CARLOS ANDRES</cp:lastModifiedBy>
  <cp:revision>2</cp:revision>
  <dcterms:created xsi:type="dcterms:W3CDTF">2006-08-16T00:00:00Z</dcterms:created>
  <dcterms:modified xsi:type="dcterms:W3CDTF">2023-11-27T00:12:14Z</dcterms:modified>
  <dc:identifier>DAF1Sn1d-Ng</dc:identifier>
</cp:coreProperties>
</file>